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1" r:id="rId2"/>
    <p:sldId id="257" r:id="rId3"/>
    <p:sldId id="260" r:id="rId4"/>
    <p:sldId id="262" r:id="rId5"/>
    <p:sldId id="263" r:id="rId6"/>
    <p:sldId id="264" r:id="rId7"/>
    <p:sldId id="265" r:id="rId8"/>
    <p:sldId id="267" r:id="rId9"/>
    <p:sldId id="266" r:id="rId10"/>
    <p:sldId id="269" r:id="rId11"/>
    <p:sldId id="274" r:id="rId12"/>
    <p:sldId id="275" r:id="rId13"/>
    <p:sldId id="276" r:id="rId14"/>
    <p:sldId id="277" r:id="rId15"/>
    <p:sldId id="278" r:id="rId16"/>
    <p:sldId id="279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0D95"/>
    <a:srgbClr val="642FE8"/>
    <a:srgbClr val="A50021"/>
    <a:srgbClr val="005087"/>
    <a:srgbClr val="002F60"/>
    <a:srgbClr val="DDD5D0"/>
    <a:srgbClr val="B8B8AA"/>
    <a:srgbClr val="475B5A"/>
    <a:srgbClr val="CFC0BD"/>
    <a:srgbClr val="A37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B6B303-BED2-4E68-9A0C-59A6471BB3EE}" v="1198" dt="2025-07-02T04:52:07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1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3D878-5E8D-4609-8393-CB4345E93F35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202C0-FA55-4FF0-A7DD-7B12E1B6B1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99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202C0-FA55-4FF0-A7DD-7B12E1B6B17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1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2002B-E4CE-15C0-7E0E-CE2CE012E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7D561-E361-7999-9736-2145CB577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48B09-2107-7066-9FDF-3867CBB7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E02D-602B-1ABC-D923-3710098D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CDB75-9764-6147-9717-96147AE2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26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B3A1-CE85-694B-B11E-E234BE63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10D3A-4B81-A793-29D3-92E3B8410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6C16C-ECB4-E0AE-48B2-8C0F813B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05E33-B022-B66C-9997-902503CA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1C536-B2E0-0165-013E-1EC9064E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71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6BA4BD-BEF3-BBE7-3214-3DB4333D7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96651-64BE-E702-E0CA-B5076C376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58C84-88D9-F2F6-B25F-E2939D49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2481E-15D2-615A-7495-CAAD932D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8384-AB8E-E392-53F4-04FDEA78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20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FFC7-07DF-AB89-A502-7A68347A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66957-AF8E-1576-9398-69F700DE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DB834-4073-ECFF-F289-B07D3333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41810-5E8D-ECD5-98E5-03A6F2DA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CCAF-FC24-F423-984C-6B0EC40E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11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9CEF-1FAD-FB73-CED4-88FA7198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6D706-35B4-9BD7-893D-DCFB1B872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9D158-4756-8D1E-6B0D-6566606A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D4E3E-B9E9-CE36-FD66-8D5E4CBD7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2E7DE-4CB8-FD70-5E4F-E7645101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63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46E5-CEF6-6AAF-9148-AB7A739E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8065-6538-6AAB-C4D9-69E43722E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8EDE7-369D-5570-477B-EE16A4F7E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22C52-EABB-8876-47C3-EC0157EC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C1745-EA32-2BCB-1E2F-2A9017A7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84AF-5B62-B5D3-D51F-6A4F6CAE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0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BE3-5D88-BA25-8E82-404575DCC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5CF8D-ADF1-FEBF-E046-351378A3E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CEBCC-7E31-5565-54D7-EDC5A7DFF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F36D8-13DE-601D-1584-70EAFF31D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78E06-3ADC-B92D-F8C7-184A7C57C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9ED8C-92C4-3BE4-78AB-82280757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D8698-F686-4BDE-7A52-8D79B37F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64A64-E0B5-4864-19B8-5DFFE092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24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CCF0-0CB9-4998-45A9-D7CD839B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C2313-8A07-DD16-D77E-02B8D6E1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357DE-2A61-5CDA-465C-4112617BA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25699-FABF-4DE3-1673-D871FCAC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22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4CA3B-544D-E66F-1389-230C597E6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655DF-D2A3-46D4-25D8-B113B9DF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BE219-D153-6096-3F67-04B0F21E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85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6B309-1316-62B6-43B0-26BB0E52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3CEF-C7ED-058B-AA46-851E39A3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9CBB-2A93-AF34-FF2E-D34DFC6A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683D9-589B-BC02-A56E-DF2063764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E694C-9148-25F2-7E7C-E52379E4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267EE-41F8-EC14-BDF8-C9589E5F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23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515C-2DF7-4EF5-6FE3-B9010425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F47B8D-DDCE-5670-54EE-7693D2AB6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9241A-C243-4091-619D-8918A621C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63D89-23AB-6490-7FFC-F41B3747D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2A3B7-2DA7-CA1E-27C0-00E761187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C7097-20B0-AD37-8A30-97943088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77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799075-425F-3C6B-4562-F5711C24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C7782-E0DA-6658-D57E-8B733889E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0BB53-EFF8-EEF2-16FF-E3FBDC958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77782-7DFD-4E97-82D1-2A72F7907D4D}" type="datetimeFigureOut">
              <a:rPr lang="en-IN" smtClean="0"/>
              <a:t>03-07-25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165A7-FC16-DC3D-A2B7-EA83F241A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C30D0-1F11-7A26-BCDA-CA2014206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E5C46-57B2-4015-A45C-8BEA8FC66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56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12" Type="http://schemas.openxmlformats.org/officeDocument/2006/relationships/image" Target="../media/image33.sv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12" Type="http://schemas.openxmlformats.org/officeDocument/2006/relationships/image" Target="../media/image33.sv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pxhere.com/ko/photo/1173862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57B71-899A-FFAF-8C2A-6EC4C67B142D}"/>
              </a:ext>
            </a:extLst>
          </p:cNvPr>
          <p:cNvSpPr txBox="1"/>
          <p:nvPr/>
        </p:nvSpPr>
        <p:spPr>
          <a:xfrm>
            <a:off x="1412112" y="254643"/>
            <a:ext cx="9028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MALOUT INSTITUTION OF MANAGEMENT AND INFORMATION TECHNOLOGY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9740-FF76-9181-AB1C-3FC7404BA144}"/>
              </a:ext>
            </a:extLst>
          </p:cNvPr>
          <p:cNvSpPr txBox="1"/>
          <p:nvPr/>
        </p:nvSpPr>
        <p:spPr>
          <a:xfrm>
            <a:off x="1686045" y="2351782"/>
            <a:ext cx="9028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presentation on the 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Website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6A8AF-9C09-4787-9008-043B44962607}"/>
              </a:ext>
            </a:extLst>
          </p:cNvPr>
          <p:cNvSpPr txBox="1"/>
          <p:nvPr/>
        </p:nvSpPr>
        <p:spPr>
          <a:xfrm>
            <a:off x="146612" y="4583574"/>
            <a:ext cx="9028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by: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Sandeep Gill (2304966)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Shamsher Singh (2304970)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54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0F40F3-8FD1-CC47-B20A-428D34A6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CC87A-84EC-DD9A-57FE-5E16624E5FB3}"/>
              </a:ext>
            </a:extLst>
          </p:cNvPr>
          <p:cNvSpPr txBox="1"/>
          <p:nvPr/>
        </p:nvSpPr>
        <p:spPr>
          <a:xfrm>
            <a:off x="0" y="353683"/>
            <a:ext cx="1219199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1500" dirty="0">
                <a:solidFill>
                  <a:schemeClr val="bg1"/>
                </a:solidFill>
                <a:latin typeface="Book Antiqua" panose="02040602050305030304" pitchFamily="18" charset="0"/>
              </a:rPr>
              <a:t>TECHNOLOGY USED</a:t>
            </a:r>
            <a:endParaRPr lang="en-IN" sz="115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510DFE-6848-F223-A03B-792BE5E4C6C7}"/>
              </a:ext>
            </a:extLst>
          </p:cNvPr>
          <p:cNvGrpSpPr/>
          <p:nvPr/>
        </p:nvGrpSpPr>
        <p:grpSpPr>
          <a:xfrm>
            <a:off x="-91439" y="8796209"/>
            <a:ext cx="4068000" cy="6840000"/>
            <a:chOff x="-91439" y="8796209"/>
            <a:chExt cx="4068000" cy="6840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35C3542-DEC8-767C-D196-A9BB13548A4D}"/>
                </a:ext>
              </a:extLst>
            </p:cNvPr>
            <p:cNvSpPr/>
            <p:nvPr/>
          </p:nvSpPr>
          <p:spPr>
            <a:xfrm>
              <a:off x="-91439" y="8796209"/>
              <a:ext cx="4068000" cy="684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180C695-F776-7789-0A66-94EA1EF3A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9716" y="9238579"/>
              <a:ext cx="1647826" cy="164782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D5982D-AFED-164C-C901-9BAB370A7F71}"/>
                </a:ext>
              </a:extLst>
            </p:cNvPr>
            <p:cNvSpPr txBox="1"/>
            <p:nvPr/>
          </p:nvSpPr>
          <p:spPr>
            <a:xfrm>
              <a:off x="880332" y="8814209"/>
              <a:ext cx="21065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HTML</a:t>
              </a:r>
              <a:endPara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6DCDF7-E1B1-52B1-9696-ABDCF98AF83F}"/>
                </a:ext>
              </a:extLst>
            </p:cNvPr>
            <p:cNvSpPr txBox="1"/>
            <p:nvPr/>
          </p:nvSpPr>
          <p:spPr>
            <a:xfrm>
              <a:off x="12230" y="11625022"/>
              <a:ext cx="38427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25000"/>
                    </a:schemeClr>
                  </a:solidFill>
                </a:rPr>
                <a:t>Page structure includes header, footer, navigation menu , contents sections like homepage, travel guides and contact forms.</a:t>
              </a:r>
              <a:endParaRPr lang="en-IN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16854E5-9EF6-468B-FE10-D06B261A316D}"/>
              </a:ext>
            </a:extLst>
          </p:cNvPr>
          <p:cNvGrpSpPr/>
          <p:nvPr/>
        </p:nvGrpSpPr>
        <p:grpSpPr>
          <a:xfrm>
            <a:off x="4147441" y="15636209"/>
            <a:ext cx="4068000" cy="6914333"/>
            <a:chOff x="4147441" y="15636209"/>
            <a:chExt cx="4068000" cy="69143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E51E2FA-8805-7759-9EAD-8255443B7047}"/>
                </a:ext>
              </a:extLst>
            </p:cNvPr>
            <p:cNvSpPr/>
            <p:nvPr/>
          </p:nvSpPr>
          <p:spPr>
            <a:xfrm>
              <a:off x="4147441" y="15710542"/>
              <a:ext cx="4068000" cy="6840000"/>
            </a:xfrm>
            <a:prstGeom prst="rect">
              <a:avLst/>
            </a:prstGeom>
            <a:solidFill>
              <a:schemeClr val="bg2">
                <a:lumMod val="75000"/>
                <a:alpha val="8549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2C60913-F9DB-490B-A3A5-EDB04C776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28038" y="15972425"/>
              <a:ext cx="2008800" cy="20088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9F1816-0CEA-4897-C627-BADE9AE9E7D3}"/>
                </a:ext>
              </a:extLst>
            </p:cNvPr>
            <p:cNvSpPr txBox="1"/>
            <p:nvPr/>
          </p:nvSpPr>
          <p:spPr>
            <a:xfrm>
              <a:off x="5719546" y="15636209"/>
              <a:ext cx="21065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endPara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AB931D-DC0A-09BA-8828-0942FF7213C0}"/>
                </a:ext>
              </a:extLst>
            </p:cNvPr>
            <p:cNvSpPr txBox="1"/>
            <p:nvPr/>
          </p:nvSpPr>
          <p:spPr>
            <a:xfrm>
              <a:off x="4230181" y="18539355"/>
              <a:ext cx="38427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 is used flexbox and grid-layout style the elements like font, image, button, background animation and transition.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B6A987-9307-8683-D332-8E4406F8D884}"/>
              </a:ext>
            </a:extLst>
          </p:cNvPr>
          <p:cNvGrpSpPr/>
          <p:nvPr/>
        </p:nvGrpSpPr>
        <p:grpSpPr>
          <a:xfrm>
            <a:off x="8215441" y="22550542"/>
            <a:ext cx="4068000" cy="6945058"/>
            <a:chOff x="8215441" y="22550542"/>
            <a:chExt cx="4068000" cy="694505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0C56821-A51C-30F6-1E30-CEE0635D3AD5}"/>
                </a:ext>
              </a:extLst>
            </p:cNvPr>
            <p:cNvSpPr/>
            <p:nvPr/>
          </p:nvSpPr>
          <p:spPr>
            <a:xfrm>
              <a:off x="8215441" y="22655600"/>
              <a:ext cx="4068000" cy="6840000"/>
            </a:xfrm>
            <a:prstGeom prst="rect">
              <a:avLst/>
            </a:prstGeom>
            <a:solidFill>
              <a:schemeClr val="bg2">
                <a:lumMod val="50000"/>
                <a:alpha val="8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873BC67-D948-4BAB-BBE9-35D58E44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64892" y="23190576"/>
              <a:ext cx="2008800" cy="20088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2D52BF9-A631-1E7F-C0A4-3ADA21E7EB69}"/>
                </a:ext>
              </a:extLst>
            </p:cNvPr>
            <p:cNvSpPr txBox="1"/>
            <p:nvPr/>
          </p:nvSpPr>
          <p:spPr>
            <a:xfrm>
              <a:off x="8853474" y="22550542"/>
              <a:ext cx="30406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JavaScript</a:t>
              </a:r>
              <a:endPara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87FEC9-6AE0-98E5-A083-FECC5482A762}"/>
                </a:ext>
              </a:extLst>
            </p:cNvPr>
            <p:cNvSpPr txBox="1"/>
            <p:nvPr/>
          </p:nvSpPr>
          <p:spPr>
            <a:xfrm>
              <a:off x="8298181" y="25484413"/>
              <a:ext cx="38427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</a:rPr>
                <a:t>JavaScript is used to add dynamic content, form validation, interactive elements, event handling, DOM manipulation.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77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F4E0E1-85CB-C14E-3393-64F91BF97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27F05-2740-1E6C-EACC-3B75AC4EFDE5}"/>
              </a:ext>
            </a:extLst>
          </p:cNvPr>
          <p:cNvSpPr txBox="1"/>
          <p:nvPr/>
        </p:nvSpPr>
        <p:spPr>
          <a:xfrm>
            <a:off x="1" y="-5925600"/>
            <a:ext cx="1219199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1500" dirty="0">
                <a:solidFill>
                  <a:srgbClr val="4E4B5C"/>
                </a:solidFill>
                <a:latin typeface="Book Antiqua" panose="02040602050305030304" pitchFamily="18" charset="0"/>
              </a:rPr>
              <a:t>TECHNOLOGY USED</a:t>
            </a:r>
            <a:endParaRPr lang="en-IN" sz="11500" dirty="0">
              <a:solidFill>
                <a:srgbClr val="4E4B5C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6AC50F-178D-8EFD-6D60-B619FA01D449}"/>
              </a:ext>
            </a:extLst>
          </p:cNvPr>
          <p:cNvGrpSpPr/>
          <p:nvPr/>
        </p:nvGrpSpPr>
        <p:grpSpPr>
          <a:xfrm>
            <a:off x="-11012" y="0"/>
            <a:ext cx="4068000" cy="6840000"/>
            <a:chOff x="-91439" y="8796209"/>
            <a:chExt cx="4068000" cy="684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C20916-C68B-2688-2D4C-B48DC9B7181F}"/>
                </a:ext>
              </a:extLst>
            </p:cNvPr>
            <p:cNvSpPr/>
            <p:nvPr/>
          </p:nvSpPr>
          <p:spPr>
            <a:xfrm>
              <a:off x="-91439" y="8796209"/>
              <a:ext cx="4068000" cy="684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15DCA57-C1E8-06E0-0AB0-4F5B3BE63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9716" y="9238579"/>
              <a:ext cx="1647826" cy="164782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05EEF0-A206-72FC-7BBA-280416D36597}"/>
                </a:ext>
              </a:extLst>
            </p:cNvPr>
            <p:cNvSpPr txBox="1"/>
            <p:nvPr/>
          </p:nvSpPr>
          <p:spPr>
            <a:xfrm>
              <a:off x="880332" y="8814209"/>
              <a:ext cx="21065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HTML</a:t>
              </a:r>
              <a:endPara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B9CF2A-F2E2-AF24-1C2E-F9238B5D8D9F}"/>
                </a:ext>
              </a:extLst>
            </p:cNvPr>
            <p:cNvSpPr txBox="1"/>
            <p:nvPr/>
          </p:nvSpPr>
          <p:spPr>
            <a:xfrm>
              <a:off x="12230" y="11625022"/>
              <a:ext cx="38427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25000"/>
                    </a:schemeClr>
                  </a:solidFill>
                </a:rPr>
                <a:t>Page structure includes header, footer, navigation menu , contents sections like homepage, travel guides and contact forms.</a:t>
              </a:r>
              <a:endParaRPr lang="en-IN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3A7612-CC5C-075F-6F36-35A8580EC7B6}"/>
              </a:ext>
            </a:extLst>
          </p:cNvPr>
          <p:cNvGrpSpPr/>
          <p:nvPr/>
        </p:nvGrpSpPr>
        <p:grpSpPr>
          <a:xfrm>
            <a:off x="4039122" y="-74333"/>
            <a:ext cx="4068000" cy="6914333"/>
            <a:chOff x="4147441" y="15636209"/>
            <a:chExt cx="4068000" cy="69143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5772EA-8876-4852-446E-891FED0E1CB8}"/>
                </a:ext>
              </a:extLst>
            </p:cNvPr>
            <p:cNvSpPr/>
            <p:nvPr/>
          </p:nvSpPr>
          <p:spPr>
            <a:xfrm>
              <a:off x="4147441" y="15710542"/>
              <a:ext cx="4068000" cy="6840000"/>
            </a:xfrm>
            <a:prstGeom prst="rect">
              <a:avLst/>
            </a:prstGeom>
            <a:solidFill>
              <a:schemeClr val="bg2">
                <a:lumMod val="75000"/>
                <a:alpha val="8549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0E8F010-8F49-B5A9-76DD-A8FE35FCE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28038" y="15972425"/>
              <a:ext cx="2008800" cy="20088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5E3B9A-5BF3-E019-0CDE-E87A37C62F56}"/>
                </a:ext>
              </a:extLst>
            </p:cNvPr>
            <p:cNvSpPr txBox="1"/>
            <p:nvPr/>
          </p:nvSpPr>
          <p:spPr>
            <a:xfrm>
              <a:off x="5719546" y="15636209"/>
              <a:ext cx="21065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endPara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FAC129-E7AF-80F9-6856-6B1293697F09}"/>
                </a:ext>
              </a:extLst>
            </p:cNvPr>
            <p:cNvSpPr txBox="1"/>
            <p:nvPr/>
          </p:nvSpPr>
          <p:spPr>
            <a:xfrm>
              <a:off x="4230181" y="18539355"/>
              <a:ext cx="38427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 is used flexbox and grid-layout style the elements like font, image, button, background animation and transition.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1AB7EA-F6F6-690F-15B7-151F266C3D41}"/>
              </a:ext>
            </a:extLst>
          </p:cNvPr>
          <p:cNvGrpSpPr/>
          <p:nvPr/>
        </p:nvGrpSpPr>
        <p:grpSpPr>
          <a:xfrm>
            <a:off x="8107122" y="-87058"/>
            <a:ext cx="4068000" cy="6945058"/>
            <a:chOff x="8215441" y="22550542"/>
            <a:chExt cx="4068000" cy="69450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9FFAD4-D61A-56BA-EC7C-1F735AD56E46}"/>
                </a:ext>
              </a:extLst>
            </p:cNvPr>
            <p:cNvSpPr/>
            <p:nvPr/>
          </p:nvSpPr>
          <p:spPr>
            <a:xfrm>
              <a:off x="8215441" y="22655600"/>
              <a:ext cx="4068000" cy="6840000"/>
            </a:xfrm>
            <a:prstGeom prst="rect">
              <a:avLst/>
            </a:prstGeom>
            <a:solidFill>
              <a:schemeClr val="bg2">
                <a:lumMod val="50000"/>
                <a:alpha val="8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ACC1FD-1428-0698-0D8E-1CB5250DA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64892" y="23190576"/>
              <a:ext cx="2008800" cy="20088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4D7882-198F-6AFF-09B8-33E33142BE73}"/>
                </a:ext>
              </a:extLst>
            </p:cNvPr>
            <p:cNvSpPr txBox="1"/>
            <p:nvPr/>
          </p:nvSpPr>
          <p:spPr>
            <a:xfrm>
              <a:off x="8853474" y="22550542"/>
              <a:ext cx="30406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JavaScript</a:t>
              </a:r>
              <a:endPara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6F8A6D-3587-7E0B-5005-4287A3511167}"/>
                </a:ext>
              </a:extLst>
            </p:cNvPr>
            <p:cNvSpPr txBox="1"/>
            <p:nvPr/>
          </p:nvSpPr>
          <p:spPr>
            <a:xfrm>
              <a:off x="8298181" y="25484413"/>
              <a:ext cx="38427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</a:rPr>
                <a:t>JavaScript is used to add dynamic content, form validation, interactive elements, event handling, DOM manipulation.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48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567D3F-A5CC-7EBD-15A9-085987B9D9FE}"/>
              </a:ext>
            </a:extLst>
          </p:cNvPr>
          <p:cNvSpPr txBox="1"/>
          <p:nvPr/>
        </p:nvSpPr>
        <p:spPr>
          <a:xfrm>
            <a:off x="599767" y="498396"/>
            <a:ext cx="4778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Bodoni MT" panose="02070603080606020203" pitchFamily="18" charset="0"/>
              </a:rPr>
              <a:t>FEATURES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18D9E-6285-C855-8BE7-DE91FC395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solidFill>
            <a:srgbClr val="002F60"/>
          </a:solidFill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2BE177F-BA81-3662-91C8-10E6A2CE8523}"/>
              </a:ext>
            </a:extLst>
          </p:cNvPr>
          <p:cNvGrpSpPr/>
          <p:nvPr/>
        </p:nvGrpSpPr>
        <p:grpSpPr>
          <a:xfrm>
            <a:off x="-10949443" y="-6139139"/>
            <a:ext cx="31331556" cy="20635992"/>
            <a:chOff x="-11278371" y="-16889201"/>
            <a:chExt cx="31331556" cy="206359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18F248-6689-BAA8-C76B-1E50AD52DB10}"/>
                </a:ext>
              </a:extLst>
            </p:cNvPr>
            <p:cNvSpPr/>
            <p:nvPr/>
          </p:nvSpPr>
          <p:spPr>
            <a:xfrm>
              <a:off x="-11278371" y="-10727395"/>
              <a:ext cx="7569844" cy="607967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2C8722-2F4F-8FAF-703D-578C7634C76C}"/>
                </a:ext>
              </a:extLst>
            </p:cNvPr>
            <p:cNvSpPr/>
            <p:nvPr/>
          </p:nvSpPr>
          <p:spPr>
            <a:xfrm>
              <a:off x="14939419" y="-2096995"/>
              <a:ext cx="1490860" cy="1372352"/>
            </a:xfrm>
            <a:prstGeom prst="ellipse">
              <a:avLst/>
            </a:prstGeom>
            <a:solidFill>
              <a:srgbClr val="00508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3B8E9-B2B2-4A76-D111-A79B2ECF0BFC}"/>
                </a:ext>
              </a:extLst>
            </p:cNvPr>
            <p:cNvSpPr/>
            <p:nvPr/>
          </p:nvSpPr>
          <p:spPr>
            <a:xfrm>
              <a:off x="18027520" y="-9391896"/>
              <a:ext cx="1490860" cy="1372352"/>
            </a:xfrm>
            <a:prstGeom prst="ellipse">
              <a:avLst/>
            </a:prstGeom>
            <a:solidFill>
              <a:srgbClr val="00508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51C9BC-69C2-1A9A-0384-0F7D84393EC9}"/>
                </a:ext>
              </a:extLst>
            </p:cNvPr>
            <p:cNvSpPr/>
            <p:nvPr/>
          </p:nvSpPr>
          <p:spPr>
            <a:xfrm>
              <a:off x="-6204421" y="-7080099"/>
              <a:ext cx="1490860" cy="1372352"/>
            </a:xfrm>
            <a:prstGeom prst="ellipse">
              <a:avLst/>
            </a:prstGeom>
            <a:solidFill>
              <a:srgbClr val="00508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4B250A1-DCC6-CDCB-C99D-70FA3906EF84}"/>
                </a:ext>
              </a:extLst>
            </p:cNvPr>
            <p:cNvSpPr/>
            <p:nvPr/>
          </p:nvSpPr>
          <p:spPr>
            <a:xfrm>
              <a:off x="1448359" y="2012896"/>
              <a:ext cx="1490860" cy="1372352"/>
            </a:xfrm>
            <a:prstGeom prst="ellipse">
              <a:avLst/>
            </a:prstGeom>
            <a:solidFill>
              <a:srgbClr val="00508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9B00FB-CCA9-030A-0383-37D40219DCD8}"/>
                </a:ext>
              </a:extLst>
            </p:cNvPr>
            <p:cNvSpPr/>
            <p:nvPr/>
          </p:nvSpPr>
          <p:spPr>
            <a:xfrm>
              <a:off x="6750850" y="-16889201"/>
              <a:ext cx="1490860" cy="1372352"/>
            </a:xfrm>
            <a:prstGeom prst="ellipse">
              <a:avLst/>
            </a:prstGeom>
            <a:solidFill>
              <a:srgbClr val="00508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" name="Graphic 20" descr="Camera with solid fill">
              <a:extLst>
                <a:ext uri="{FF2B5EF4-FFF2-40B4-BE49-F238E27FC236}">
                  <a16:creationId xmlns:a16="http://schemas.microsoft.com/office/drawing/2014/main" id="{AC601F6B-6C8C-C371-0579-0CC90A3B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39080" y="-16639873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Envelope with solid fill">
              <a:extLst>
                <a:ext uri="{FF2B5EF4-FFF2-40B4-BE49-F238E27FC236}">
                  <a16:creationId xmlns:a16="http://schemas.microsoft.com/office/drawing/2014/main" id="{39F618F3-DAC8-C266-FF10-126AC1F92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83623" y="-9128984"/>
              <a:ext cx="846527" cy="846527"/>
            </a:xfrm>
            <a:prstGeom prst="rect">
              <a:avLst/>
            </a:prstGeom>
          </p:spPr>
        </p:pic>
        <p:pic>
          <p:nvPicPr>
            <p:cNvPr id="23" name="Graphic 22" descr="Gears with solid fill">
              <a:extLst>
                <a:ext uri="{FF2B5EF4-FFF2-40B4-BE49-F238E27FC236}">
                  <a16:creationId xmlns:a16="http://schemas.microsoft.com/office/drawing/2014/main" id="{28AAF9D3-310F-8921-EE78-381AF2643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2944" y="219442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Magnifying glass with solid fill">
              <a:extLst>
                <a:ext uri="{FF2B5EF4-FFF2-40B4-BE49-F238E27FC236}">
                  <a16:creationId xmlns:a16="http://schemas.microsoft.com/office/drawing/2014/main" id="{AB1FE605-E1CD-0699-0A95-671A95BD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265798" y="-1860289"/>
              <a:ext cx="865540" cy="865540"/>
            </a:xfrm>
            <a:prstGeom prst="rect">
              <a:avLst/>
            </a:prstGeom>
          </p:spPr>
        </p:pic>
        <p:pic>
          <p:nvPicPr>
            <p:cNvPr id="25" name="Graphic 24" descr="Social network with solid fill">
              <a:extLst>
                <a:ext uri="{FF2B5EF4-FFF2-40B4-BE49-F238E27FC236}">
                  <a16:creationId xmlns:a16="http://schemas.microsoft.com/office/drawing/2014/main" id="{7EB325A9-7191-C0FA-0D7E-A4ECDA101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5916191" y="-6853696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8C6B12-479E-3337-5DEF-7CB2ABB2896B}"/>
                </a:ext>
              </a:extLst>
            </p:cNvPr>
            <p:cNvSpPr txBox="1"/>
            <p:nvPr/>
          </p:nvSpPr>
          <p:spPr>
            <a:xfrm>
              <a:off x="6750850" y="-15308226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Images sliders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9FC17C-AEDE-C71C-25A3-AED270F79247}"/>
                </a:ext>
              </a:extLst>
            </p:cNvPr>
            <p:cNvSpPr txBox="1"/>
            <p:nvPr/>
          </p:nvSpPr>
          <p:spPr>
            <a:xfrm>
              <a:off x="-4684232" y="-6437626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Multi-User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678377-3165-2879-4C25-93B9BFF18103}"/>
                </a:ext>
              </a:extLst>
            </p:cNvPr>
            <p:cNvSpPr txBox="1"/>
            <p:nvPr/>
          </p:nvSpPr>
          <p:spPr>
            <a:xfrm>
              <a:off x="1293659" y="3377459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Responsive Design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01D09E-973B-ECF5-9270-3A2A63794AC0}"/>
                </a:ext>
              </a:extLst>
            </p:cNvPr>
            <p:cNvSpPr txBox="1"/>
            <p:nvPr/>
          </p:nvSpPr>
          <p:spPr>
            <a:xfrm>
              <a:off x="18071985" y="-8001000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Contact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Us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F58136-A1F3-C129-7DD0-F5FB2A5DE7E0}"/>
                </a:ext>
              </a:extLst>
            </p:cNvPr>
            <p:cNvSpPr txBox="1"/>
            <p:nvPr/>
          </p:nvSpPr>
          <p:spPr>
            <a:xfrm>
              <a:off x="15242305" y="-2543967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Search bar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339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8C0E4-C06F-A2AD-DB9B-D321E3B89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B41FD4-9FBC-9A05-C027-D710082E7029}"/>
              </a:ext>
            </a:extLst>
          </p:cNvPr>
          <p:cNvSpPr txBox="1"/>
          <p:nvPr/>
        </p:nvSpPr>
        <p:spPr>
          <a:xfrm>
            <a:off x="4478717" y="2905997"/>
            <a:ext cx="4778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Bodoni MT" panose="02070603080606020203" pitchFamily="18" charset="0"/>
              </a:rPr>
              <a:t>FEATURES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2EDAF-0F1C-E16B-D9A1-9ABA161A4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661" y="0"/>
            <a:ext cx="6858000" cy="6858000"/>
          </a:xfrm>
          <a:prstGeom prst="rect">
            <a:avLst/>
          </a:prstGeom>
          <a:solidFill>
            <a:srgbClr val="005087"/>
          </a:solidFill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84FE493-93B5-DEC7-5657-9FF6543297BE}"/>
              </a:ext>
            </a:extLst>
          </p:cNvPr>
          <p:cNvGrpSpPr/>
          <p:nvPr/>
        </p:nvGrpSpPr>
        <p:grpSpPr>
          <a:xfrm>
            <a:off x="1318544" y="-108743"/>
            <a:ext cx="9554912" cy="6783935"/>
            <a:chOff x="1293659" y="-108743"/>
            <a:chExt cx="9554912" cy="678393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27DAF85-6266-A329-CBCD-FDE7A59DF47F}"/>
                </a:ext>
              </a:extLst>
            </p:cNvPr>
            <p:cNvSpPr/>
            <p:nvPr/>
          </p:nvSpPr>
          <p:spPr>
            <a:xfrm>
              <a:off x="2071869" y="389161"/>
              <a:ext cx="7569844" cy="607967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99C7E0-CE58-4F66-1E2F-B13BD2460E11}"/>
                </a:ext>
              </a:extLst>
            </p:cNvPr>
            <p:cNvSpPr/>
            <p:nvPr/>
          </p:nvSpPr>
          <p:spPr>
            <a:xfrm>
              <a:off x="7741450" y="4843067"/>
              <a:ext cx="1490860" cy="1372352"/>
            </a:xfrm>
            <a:prstGeom prst="ellipse">
              <a:avLst/>
            </a:prstGeom>
            <a:solidFill>
              <a:srgbClr val="00508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CB6574-67B1-A322-6D0F-7589A83C114B}"/>
                </a:ext>
              </a:extLst>
            </p:cNvPr>
            <p:cNvSpPr/>
            <p:nvPr/>
          </p:nvSpPr>
          <p:spPr>
            <a:xfrm>
              <a:off x="8822906" y="1963994"/>
              <a:ext cx="1490860" cy="1372352"/>
            </a:xfrm>
            <a:prstGeom prst="ellipse">
              <a:avLst/>
            </a:prstGeom>
            <a:solidFill>
              <a:srgbClr val="00508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9821DD-8F98-77F7-63C5-B0F0B3C05332}"/>
                </a:ext>
              </a:extLst>
            </p:cNvPr>
            <p:cNvSpPr/>
            <p:nvPr/>
          </p:nvSpPr>
          <p:spPr>
            <a:xfrm>
              <a:off x="3204074" y="5302840"/>
              <a:ext cx="1490860" cy="1372352"/>
            </a:xfrm>
            <a:prstGeom prst="ellipse">
              <a:avLst/>
            </a:prstGeom>
            <a:solidFill>
              <a:srgbClr val="00508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81B49C-4989-CA59-2DE1-84F5EF0CE0DD}"/>
                </a:ext>
              </a:extLst>
            </p:cNvPr>
            <p:cNvSpPr/>
            <p:nvPr/>
          </p:nvSpPr>
          <p:spPr>
            <a:xfrm>
              <a:off x="1448359" y="2012896"/>
              <a:ext cx="1490860" cy="1372352"/>
            </a:xfrm>
            <a:prstGeom prst="ellipse">
              <a:avLst/>
            </a:prstGeom>
            <a:solidFill>
              <a:srgbClr val="00508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E6767F-D4B2-1962-A7A1-AACE67CDE8A9}"/>
                </a:ext>
              </a:extLst>
            </p:cNvPr>
            <p:cNvSpPr/>
            <p:nvPr/>
          </p:nvSpPr>
          <p:spPr>
            <a:xfrm>
              <a:off x="5173553" y="-108743"/>
              <a:ext cx="1490860" cy="1372352"/>
            </a:xfrm>
            <a:prstGeom prst="ellipse">
              <a:avLst/>
            </a:prstGeom>
            <a:solidFill>
              <a:srgbClr val="00508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Graphic 4" descr="Camera with solid fill">
              <a:extLst>
                <a:ext uri="{FF2B5EF4-FFF2-40B4-BE49-F238E27FC236}">
                  <a16:creationId xmlns:a16="http://schemas.microsoft.com/office/drawing/2014/main" id="{4960E36F-EA3B-E928-A200-8C9AA1835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61783" y="86155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Envelope with solid fill">
              <a:extLst>
                <a:ext uri="{FF2B5EF4-FFF2-40B4-BE49-F238E27FC236}">
                  <a16:creationId xmlns:a16="http://schemas.microsoft.com/office/drawing/2014/main" id="{8FD0C277-34D2-349E-D975-CE0EB96B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79009" y="2226906"/>
              <a:ext cx="846527" cy="846527"/>
            </a:xfrm>
            <a:prstGeom prst="rect">
              <a:avLst/>
            </a:prstGeom>
          </p:spPr>
        </p:pic>
        <p:pic>
          <p:nvPicPr>
            <p:cNvPr id="10" name="Graphic 9" descr="Gears with solid fill">
              <a:extLst>
                <a:ext uri="{FF2B5EF4-FFF2-40B4-BE49-F238E27FC236}">
                  <a16:creationId xmlns:a16="http://schemas.microsoft.com/office/drawing/2014/main" id="{C27221B1-BA6E-0630-38C9-E22DD490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2944" y="2194420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B44079EA-B70A-8F86-F095-7C2D4249A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67829" y="5079773"/>
              <a:ext cx="865540" cy="865540"/>
            </a:xfrm>
            <a:prstGeom prst="rect">
              <a:avLst/>
            </a:prstGeom>
          </p:spPr>
        </p:pic>
        <p:pic>
          <p:nvPicPr>
            <p:cNvPr id="14" name="Graphic 13" descr="Social network with solid fill">
              <a:extLst>
                <a:ext uri="{FF2B5EF4-FFF2-40B4-BE49-F238E27FC236}">
                  <a16:creationId xmlns:a16="http://schemas.microsoft.com/office/drawing/2014/main" id="{566089FF-19E6-1EFF-E72B-20EC6165D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92304" y="5529243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A75BFD-8BFB-98D5-717B-5B58C3E55098}"/>
                </a:ext>
              </a:extLst>
            </p:cNvPr>
            <p:cNvSpPr txBox="1"/>
            <p:nvPr/>
          </p:nvSpPr>
          <p:spPr>
            <a:xfrm>
              <a:off x="5173553" y="1417802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Images sliders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DD3B68-1961-630E-8672-AB6972772040}"/>
                </a:ext>
              </a:extLst>
            </p:cNvPr>
            <p:cNvSpPr txBox="1"/>
            <p:nvPr/>
          </p:nvSpPr>
          <p:spPr>
            <a:xfrm>
              <a:off x="4724263" y="594531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Multi-User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BB31B2-90DC-E31F-6FB2-0ADC02C7BC84}"/>
                </a:ext>
              </a:extLst>
            </p:cNvPr>
            <p:cNvSpPr txBox="1"/>
            <p:nvPr/>
          </p:nvSpPr>
          <p:spPr>
            <a:xfrm>
              <a:off x="1293659" y="3377459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Responsive Design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3BCC9E-B009-3D6B-156E-9AAF31803084}"/>
                </a:ext>
              </a:extLst>
            </p:cNvPr>
            <p:cNvSpPr txBox="1"/>
            <p:nvPr/>
          </p:nvSpPr>
          <p:spPr>
            <a:xfrm>
              <a:off x="8867371" y="3354890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Contact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Us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F76B53-CA89-49E8-9124-94DDD1D21D80}"/>
                </a:ext>
              </a:extLst>
            </p:cNvPr>
            <p:cNvSpPr txBox="1"/>
            <p:nvPr/>
          </p:nvSpPr>
          <p:spPr>
            <a:xfrm>
              <a:off x="8044336" y="4396095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Search bar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6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B6E68C-FC03-2680-378A-7BAED05B8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1" r="-3434"/>
          <a:stretch>
            <a:fillRect/>
          </a:stretch>
        </p:blipFill>
        <p:spPr>
          <a:xfrm>
            <a:off x="0" y="0"/>
            <a:ext cx="125393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0B3C8-7B02-58F3-CB4B-86F9DD71A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1680" y="10998238"/>
            <a:ext cx="3456000" cy="345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49AFF8-67E0-0212-84E4-8D03D374E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4688" y="-5982661"/>
            <a:ext cx="3456000" cy="345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20BD53-4324-3C7C-189A-9ABE30474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1567" y="10998238"/>
            <a:ext cx="3456000" cy="345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815DC5-AC49-7F0A-8004-FA16FD202D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869" y="-6236013"/>
            <a:ext cx="3456664" cy="3456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AC73AF-4545-4A9A-B462-863BBD5343D7}"/>
              </a:ext>
            </a:extLst>
          </p:cNvPr>
          <p:cNvSpPr txBox="1"/>
          <p:nvPr/>
        </p:nvSpPr>
        <p:spPr>
          <a:xfrm>
            <a:off x="-7036442" y="-3164196"/>
            <a:ext cx="4190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Interactive Maps</a:t>
            </a:r>
            <a:endParaRPr lang="en-IN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13875-429A-770C-27AA-C9665667FD89}"/>
              </a:ext>
            </a:extLst>
          </p:cNvPr>
          <p:cNvSpPr txBox="1"/>
          <p:nvPr/>
        </p:nvSpPr>
        <p:spPr>
          <a:xfrm>
            <a:off x="-7364988" y="13778431"/>
            <a:ext cx="4518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M</a:t>
            </a:r>
            <a:r>
              <a:rPr lang="en-IN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obile Intergration</a:t>
            </a:r>
            <a:endParaRPr lang="en-IN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FDE18-848E-5177-D32E-6A54FB1DE709}"/>
              </a:ext>
            </a:extLst>
          </p:cNvPr>
          <p:cNvSpPr txBox="1"/>
          <p:nvPr/>
        </p:nvSpPr>
        <p:spPr>
          <a:xfrm>
            <a:off x="16084080" y="-3172992"/>
            <a:ext cx="4190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C</a:t>
            </a:r>
            <a:r>
              <a:rPr lang="en-IN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hatbot Assist</a:t>
            </a:r>
            <a:endParaRPr lang="en-IN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66048-B807-4E01-D9A8-3F3C1458016C}"/>
              </a:ext>
            </a:extLst>
          </p:cNvPr>
          <p:cNvSpPr txBox="1"/>
          <p:nvPr/>
        </p:nvSpPr>
        <p:spPr>
          <a:xfrm>
            <a:off x="14744423" y="14324031"/>
            <a:ext cx="476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User Authentication</a:t>
            </a:r>
            <a:endParaRPr lang="en-IN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1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18A70E1-19B2-A8BE-DB21-AFC21F4D9AE2}"/>
              </a:ext>
            </a:extLst>
          </p:cNvPr>
          <p:cNvSpPr txBox="1"/>
          <p:nvPr/>
        </p:nvSpPr>
        <p:spPr>
          <a:xfrm>
            <a:off x="3738338" y="3213014"/>
            <a:ext cx="504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63500" dist="38100" dir="10800000" sx="101000" sy="101000" algn="r" rotWithShape="0">
                    <a:prstClr val="black">
                      <a:alpha val="71000"/>
                    </a:prstClr>
                  </a:outerShdw>
                </a:effectLst>
                <a:latin typeface="Eras Demi ITC" panose="020B0805030504020804" pitchFamily="34" charset="0"/>
              </a:rPr>
              <a:t>Future Enhancement</a:t>
            </a:r>
            <a:endParaRPr lang="en-IN" sz="2000" b="1" dirty="0">
              <a:solidFill>
                <a:schemeClr val="bg1"/>
              </a:solidFill>
              <a:effectLst>
                <a:outerShdw blurRad="63500" dist="38100" dir="10800000" sx="101000" sy="101000" algn="r" rotWithShape="0">
                  <a:prstClr val="black">
                    <a:alpha val="71000"/>
                  </a:prstClr>
                </a:outerShdw>
              </a:effectLst>
              <a:latin typeface="Eras Demi ITC" panose="020B08050305040208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F0F8ED-D4F9-B365-F4D9-470067DA17EE}"/>
              </a:ext>
            </a:extLst>
          </p:cNvPr>
          <p:cNvSpPr/>
          <p:nvPr/>
        </p:nvSpPr>
        <p:spPr>
          <a:xfrm>
            <a:off x="0" y="-1"/>
            <a:ext cx="5384130" cy="3107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669C2-807F-7A30-AF7B-65C7AFA2E04C}"/>
              </a:ext>
            </a:extLst>
          </p:cNvPr>
          <p:cNvSpPr/>
          <p:nvPr/>
        </p:nvSpPr>
        <p:spPr>
          <a:xfrm>
            <a:off x="0" y="3782944"/>
            <a:ext cx="5384130" cy="3072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A5CC71-4314-1518-30B2-6DFDF946A192}"/>
              </a:ext>
            </a:extLst>
          </p:cNvPr>
          <p:cNvSpPr/>
          <p:nvPr/>
        </p:nvSpPr>
        <p:spPr>
          <a:xfrm>
            <a:off x="6807870" y="3782945"/>
            <a:ext cx="5384130" cy="30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7B7A9E-EE52-21F5-7E06-A80587C85921}"/>
              </a:ext>
            </a:extLst>
          </p:cNvPr>
          <p:cNvSpPr/>
          <p:nvPr/>
        </p:nvSpPr>
        <p:spPr>
          <a:xfrm>
            <a:off x="6807870" y="-29475"/>
            <a:ext cx="5384130" cy="3136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A28D6-FDAA-BF4F-9303-D6E10C1B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3" y="3071402"/>
            <a:ext cx="3456000" cy="34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EC623-2977-D6D6-5E2F-437A872B7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2" y="-677149"/>
            <a:ext cx="3456000" cy="345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CF873-5901-3675-292B-56F3E83FF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45" y="3107136"/>
            <a:ext cx="3456000" cy="345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E8283-F4C7-CF73-FC0F-FC0538CD5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89" y="-780093"/>
            <a:ext cx="3456664" cy="3456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3EB429-08E9-C0F2-8C27-D78FA283D63F}"/>
              </a:ext>
            </a:extLst>
          </p:cNvPr>
          <p:cNvSpPr txBox="1"/>
          <p:nvPr/>
        </p:nvSpPr>
        <p:spPr>
          <a:xfrm>
            <a:off x="659758" y="2141316"/>
            <a:ext cx="4190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Interactive Maps</a:t>
            </a:r>
            <a:endParaRPr lang="en-IN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9B5CD-7DD8-E430-CF46-9F3B73C509F6}"/>
              </a:ext>
            </a:extLst>
          </p:cNvPr>
          <p:cNvSpPr txBox="1"/>
          <p:nvPr/>
        </p:nvSpPr>
        <p:spPr>
          <a:xfrm>
            <a:off x="432775" y="5851595"/>
            <a:ext cx="4518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M</a:t>
            </a:r>
            <a:r>
              <a:rPr lang="en-IN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obile Intergration</a:t>
            </a:r>
            <a:endParaRPr lang="en-IN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6F88FA-413A-8822-C9F1-09F8BB0DEBEA}"/>
              </a:ext>
            </a:extLst>
          </p:cNvPr>
          <p:cNvSpPr txBox="1"/>
          <p:nvPr/>
        </p:nvSpPr>
        <p:spPr>
          <a:xfrm>
            <a:off x="7824000" y="2282928"/>
            <a:ext cx="4190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C</a:t>
            </a:r>
            <a:r>
              <a:rPr lang="en-IN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hatbot Assist</a:t>
            </a:r>
            <a:endParaRPr lang="en-IN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24EF2-EAA5-41EB-992A-0ABA6D4B7425}"/>
              </a:ext>
            </a:extLst>
          </p:cNvPr>
          <p:cNvSpPr txBox="1"/>
          <p:nvPr/>
        </p:nvSpPr>
        <p:spPr>
          <a:xfrm>
            <a:off x="7430890" y="5881071"/>
            <a:ext cx="476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ras Demi ITC" panose="020B0805030504020804" pitchFamily="34" charset="0"/>
              </a:rPr>
              <a:t>User Authentication</a:t>
            </a:r>
            <a:endParaRPr lang="en-IN" b="1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11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VEL WEBSITE - Brave 2025-07-01 23-56-36">
            <a:hlinkClick r:id="" action="ppaction://media"/>
            <a:extLst>
              <a:ext uri="{FF2B5EF4-FFF2-40B4-BE49-F238E27FC236}">
                <a16:creationId xmlns:a16="http://schemas.microsoft.com/office/drawing/2014/main" id="{F70A8EED-FC0C-4B4B-A8B8-71FAB1B6E4C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65" end="1589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5473" y="1093532"/>
            <a:ext cx="10247943" cy="5764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F270B-6E43-C846-8B31-06932FAEAF48}"/>
              </a:ext>
            </a:extLst>
          </p:cNvPr>
          <p:cNvSpPr txBox="1"/>
          <p:nvPr/>
        </p:nvSpPr>
        <p:spPr>
          <a:xfrm>
            <a:off x="3009418" y="324091"/>
            <a:ext cx="8993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bg1">
                    <a:lumMod val="75000"/>
                  </a:schemeClr>
                </a:solidFill>
              </a:rPr>
              <a:t>Over View of the Website</a:t>
            </a:r>
            <a:endParaRPr lang="en-IN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40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E0646-D32E-35CD-A19C-AC78C24F3456}"/>
              </a:ext>
            </a:extLst>
          </p:cNvPr>
          <p:cNvSpPr txBox="1"/>
          <p:nvPr/>
        </p:nvSpPr>
        <p:spPr>
          <a:xfrm>
            <a:off x="1828799" y="1639529"/>
            <a:ext cx="91046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/>
              <a:t>Thank you</a:t>
            </a:r>
            <a:endParaRPr lang="en-IN" sz="13800" b="1" dirty="0"/>
          </a:p>
        </p:txBody>
      </p:sp>
    </p:spTree>
    <p:extLst>
      <p:ext uri="{BB962C8B-B14F-4D97-AF65-F5344CB8AC3E}">
        <p14:creationId xmlns:p14="http://schemas.microsoft.com/office/powerpoint/2010/main" val="78939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0CD78-D478-673A-6EF5-3E124B76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E04B5F2-C31E-BFF4-C07D-90B89F18C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D0DE8F-C40E-E86F-0647-2D207CF81647}"/>
              </a:ext>
            </a:extLst>
          </p:cNvPr>
          <p:cNvSpPr/>
          <p:nvPr/>
        </p:nvSpPr>
        <p:spPr>
          <a:xfrm>
            <a:off x="-7610764" y="395869"/>
            <a:ext cx="6076336" cy="11307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58252D-E53B-E2BC-31CC-B908045A7112}"/>
              </a:ext>
            </a:extLst>
          </p:cNvPr>
          <p:cNvSpPr txBox="1"/>
          <p:nvPr/>
        </p:nvSpPr>
        <p:spPr>
          <a:xfrm>
            <a:off x="-12508072" y="638058"/>
            <a:ext cx="3883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9409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46BB6-AE2B-A581-3ED5-29C3D42A3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2304E06-97D6-38AC-6578-EDAF1C92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301483-1F5F-B751-C895-7C156B276E54}"/>
              </a:ext>
            </a:extLst>
          </p:cNvPr>
          <p:cNvSpPr/>
          <p:nvPr/>
        </p:nvSpPr>
        <p:spPr>
          <a:xfrm>
            <a:off x="-226142" y="122902"/>
            <a:ext cx="6076336" cy="113071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DDF595-BB0F-1584-679F-C4387669257D}"/>
              </a:ext>
            </a:extLst>
          </p:cNvPr>
          <p:cNvSpPr txBox="1"/>
          <p:nvPr/>
        </p:nvSpPr>
        <p:spPr>
          <a:xfrm>
            <a:off x="723356" y="395869"/>
            <a:ext cx="3883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C5D65B-58B4-17B1-4628-CC81725B37AD}"/>
              </a:ext>
            </a:extLst>
          </p:cNvPr>
          <p:cNvSpPr/>
          <p:nvPr/>
        </p:nvSpPr>
        <p:spPr>
          <a:xfrm>
            <a:off x="-498397" y="1719897"/>
            <a:ext cx="7636616" cy="4925000"/>
          </a:xfrm>
          <a:prstGeom prst="roundRect">
            <a:avLst/>
          </a:prstGeom>
          <a:solidFill>
            <a:schemeClr val="lt1">
              <a:alpha val="50000"/>
            </a:schemeClr>
          </a:solidFill>
          <a:ln>
            <a:noFill/>
          </a:ln>
          <a:effectLst>
            <a:outerShdw blurRad="63500" sx="101000" sy="101000" algn="ctr" rotWithShape="0">
              <a:schemeClr val="tx1">
                <a:alpha val="6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C1D3A-B760-C58D-9417-F4EC14AC82A9}"/>
              </a:ext>
            </a:extLst>
          </p:cNvPr>
          <p:cNvSpPr txBox="1"/>
          <p:nvPr/>
        </p:nvSpPr>
        <p:spPr>
          <a:xfrm>
            <a:off x="16740" y="3182444"/>
            <a:ext cx="559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fully functional, responsive </a:t>
            </a:r>
            <a:r>
              <a:rPr lang="en-US" b="1" dirty="0"/>
              <a:t>Travel Website </a:t>
            </a:r>
            <a:r>
              <a:rPr lang="en-US" dirty="0"/>
              <a:t>using HTML, CSS, and JavaScript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63FA1-E600-6570-7240-55704B8AFF35}"/>
              </a:ext>
            </a:extLst>
          </p:cNvPr>
          <p:cNvSpPr txBox="1"/>
          <p:nvPr/>
        </p:nvSpPr>
        <p:spPr>
          <a:xfrm>
            <a:off x="16740" y="3981993"/>
            <a:ext cx="559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Included features like </a:t>
            </a:r>
            <a:r>
              <a:rPr lang="en-US" b="1" dirty="0"/>
              <a:t>Search functionality</a:t>
            </a:r>
            <a:r>
              <a:rPr lang="en-US" dirty="0"/>
              <a:t>, </a:t>
            </a:r>
            <a:r>
              <a:rPr lang="en-US" b="1" dirty="0"/>
              <a:t>Image sliders</a:t>
            </a:r>
            <a:r>
              <a:rPr lang="en-US" dirty="0"/>
              <a:t>, and </a:t>
            </a:r>
            <a:r>
              <a:rPr lang="en-US" b="1" dirty="0">
                <a:solidFill>
                  <a:schemeClr val="tx1">
                    <a:alpha val="70000"/>
                  </a:schemeClr>
                </a:solidFill>
              </a:rPr>
              <a:t>Mobile-friendly</a:t>
            </a:r>
            <a:r>
              <a:rPr lang="en-US" b="1" dirty="0"/>
              <a:t> design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52969-BF94-49B2-D8F9-386914083B1A}"/>
              </a:ext>
            </a:extLst>
          </p:cNvPr>
          <p:cNvSpPr txBox="1"/>
          <p:nvPr/>
        </p:nvSpPr>
        <p:spPr>
          <a:xfrm>
            <a:off x="16740" y="4921013"/>
            <a:ext cx="559057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Gained technical skills </a:t>
            </a:r>
            <a:r>
              <a:rPr lang="en-US" dirty="0"/>
              <a:t>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HTML structure and semantic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CSS Flexbox/Grid, responsive design, visual styling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JavaScript for interactivity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E0416-B01D-3B0B-DF80-971C2FB74EFC}"/>
              </a:ext>
            </a:extLst>
          </p:cNvPr>
          <p:cNvSpPr txBox="1"/>
          <p:nvPr/>
        </p:nvSpPr>
        <p:spPr>
          <a:xfrm>
            <a:off x="16740" y="2105896"/>
            <a:ext cx="5590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aim was to create a platform that provides users with detailed information about </a:t>
            </a:r>
            <a:r>
              <a:rPr lang="en-US" b="1" dirty="0"/>
              <a:t>travel destinations</a:t>
            </a:r>
            <a:r>
              <a:rPr lang="en-US" dirty="0"/>
              <a:t>, </a:t>
            </a:r>
            <a:r>
              <a:rPr lang="en-US" b="1" dirty="0"/>
              <a:t>accommodation</a:t>
            </a:r>
            <a:r>
              <a:rPr lang="en-US" dirty="0"/>
              <a:t> </a:t>
            </a:r>
            <a:r>
              <a:rPr lang="en-US" b="1" dirty="0"/>
              <a:t>options</a:t>
            </a:r>
            <a:r>
              <a:rPr lang="en-US" dirty="0"/>
              <a:t>, </a:t>
            </a:r>
            <a:r>
              <a:rPr lang="en-US" b="1" dirty="0"/>
              <a:t>travel guides</a:t>
            </a:r>
            <a:r>
              <a:rPr lang="en-US" dirty="0"/>
              <a:t>, and </a:t>
            </a:r>
            <a:r>
              <a:rPr lang="en-US" b="1" dirty="0"/>
              <a:t>tips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924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  <p:bldP spid="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FF8EA-12EE-05A9-611E-415490275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974195-FD62-F375-58DB-6F775B3FBE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4CB9B-970B-62E2-5876-41127A3C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229802-2101-EB85-DC88-4F2BC8EFE288}"/>
              </a:ext>
            </a:extLst>
          </p:cNvPr>
          <p:cNvSpPr/>
          <p:nvPr/>
        </p:nvSpPr>
        <p:spPr>
          <a:xfrm>
            <a:off x="-226142" y="122902"/>
            <a:ext cx="6076336" cy="113071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88900" dist="38100" algn="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35BE5-DA47-BCFC-3AA9-887677F20087}"/>
              </a:ext>
            </a:extLst>
          </p:cNvPr>
          <p:cNvSpPr txBox="1"/>
          <p:nvPr/>
        </p:nvSpPr>
        <p:spPr>
          <a:xfrm>
            <a:off x="723356" y="395869"/>
            <a:ext cx="388374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Feasibility Study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B0D8CB-3CEB-BF0E-3B4E-010BE5E059B4}"/>
              </a:ext>
            </a:extLst>
          </p:cNvPr>
          <p:cNvSpPr/>
          <p:nvPr/>
        </p:nvSpPr>
        <p:spPr>
          <a:xfrm>
            <a:off x="530942" y="4935516"/>
            <a:ext cx="1759974" cy="1639589"/>
          </a:xfrm>
          <a:prstGeom prst="ellipse">
            <a:avLst/>
          </a:prstGeom>
          <a:solidFill>
            <a:schemeClr val="bg1">
              <a:alpha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1CF9B5-57D9-8788-AD44-2D9D973819E3}"/>
              </a:ext>
            </a:extLst>
          </p:cNvPr>
          <p:cNvSpPr/>
          <p:nvPr/>
        </p:nvSpPr>
        <p:spPr>
          <a:xfrm>
            <a:off x="530942" y="3156015"/>
            <a:ext cx="1759974" cy="1639589"/>
          </a:xfrm>
          <a:prstGeom prst="ellipse">
            <a:avLst/>
          </a:prstGeom>
          <a:solidFill>
            <a:schemeClr val="bg1">
              <a:alpha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81B623-36EC-494C-DC3A-FC2F701C6377}"/>
              </a:ext>
            </a:extLst>
          </p:cNvPr>
          <p:cNvSpPr/>
          <p:nvPr/>
        </p:nvSpPr>
        <p:spPr>
          <a:xfrm>
            <a:off x="530942" y="1376514"/>
            <a:ext cx="1759974" cy="1639589"/>
          </a:xfrm>
          <a:prstGeom prst="ellipse">
            <a:avLst/>
          </a:prstGeom>
          <a:solidFill>
            <a:schemeClr val="bg1">
              <a:alpha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Graphic 12" descr="Dollar with solid fill">
            <a:extLst>
              <a:ext uri="{FF2B5EF4-FFF2-40B4-BE49-F238E27FC236}">
                <a16:creationId xmlns:a16="http://schemas.microsoft.com/office/drawing/2014/main" id="{B4E930E1-8DEA-8433-091F-D096EC2FF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668" y="3429000"/>
            <a:ext cx="1088136" cy="1088136"/>
          </a:xfrm>
          <a:prstGeom prst="rect">
            <a:avLst/>
          </a:prstGeom>
        </p:spPr>
      </p:pic>
      <p:pic>
        <p:nvPicPr>
          <p:cNvPr id="15" name="Graphic 14" descr="Sunglasses face outline with solid fill">
            <a:extLst>
              <a:ext uri="{FF2B5EF4-FFF2-40B4-BE49-F238E27FC236}">
                <a16:creationId xmlns:a16="http://schemas.microsoft.com/office/drawing/2014/main" id="{DD0AACC9-E09D-7185-696F-8EF89E78E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668" y="5209049"/>
            <a:ext cx="1092521" cy="1092521"/>
          </a:xfrm>
          <a:prstGeom prst="rect">
            <a:avLst/>
          </a:prstGeom>
        </p:spPr>
      </p:pic>
      <p:pic>
        <p:nvPicPr>
          <p:cNvPr id="17" name="Graphic 16" descr="Tools with solid fill">
            <a:extLst>
              <a:ext uri="{FF2B5EF4-FFF2-40B4-BE49-F238E27FC236}">
                <a16:creationId xmlns:a16="http://schemas.microsoft.com/office/drawing/2014/main" id="{E1EB1F75-D7A4-B850-B828-9E04F0A8D4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466" y="1590761"/>
            <a:ext cx="1088136" cy="10881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20E3B9-5194-9942-0BDC-0E765B6B42C1}"/>
              </a:ext>
            </a:extLst>
          </p:cNvPr>
          <p:cNvSpPr txBox="1"/>
          <p:nvPr/>
        </p:nvSpPr>
        <p:spPr>
          <a:xfrm>
            <a:off x="2665227" y="1590761"/>
            <a:ext cx="6429612" cy="92333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wrap="square" lIns="108000" rtlCol="0">
            <a:spAutoFit/>
          </a:bodyPr>
          <a:lstStyle/>
          <a:p>
            <a:r>
              <a:rPr lang="en-US" b="1" dirty="0"/>
              <a:t>Technical</a:t>
            </a:r>
            <a:r>
              <a:rPr lang="en-US" dirty="0"/>
              <a:t>-The website is easily developed with widely supported front-end technologies like HTML, CSS, and JavaScript across all modern devices.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660331-2647-7454-A51D-57F6F1463F4D}"/>
              </a:ext>
            </a:extLst>
          </p:cNvPr>
          <p:cNvSpPr txBox="1"/>
          <p:nvPr/>
        </p:nvSpPr>
        <p:spPr>
          <a:xfrm>
            <a:off x="2665227" y="3538404"/>
            <a:ext cx="6429612" cy="6463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wrap="square" lIns="108000" rtlCol="0">
            <a:spAutoFit/>
          </a:bodyPr>
          <a:lstStyle/>
          <a:p>
            <a:r>
              <a:rPr lang="en-US" b="1" dirty="0"/>
              <a:t>Economical</a:t>
            </a:r>
            <a:r>
              <a:rPr lang="en-US" dirty="0"/>
              <a:t>-It’s cost-effective due to the use of free, open-source tools and minimal expenses for hosting and development.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1432C-5F80-E32F-E7D4-930C6665B929}"/>
              </a:ext>
            </a:extLst>
          </p:cNvPr>
          <p:cNvSpPr txBox="1"/>
          <p:nvPr/>
        </p:nvSpPr>
        <p:spPr>
          <a:xfrm>
            <a:off x="2665227" y="5209049"/>
            <a:ext cx="6429612" cy="92333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wrap="square" lIns="108000" rtlCol="0">
            <a:spAutoFit/>
          </a:bodyPr>
          <a:lstStyle/>
          <a:p>
            <a:r>
              <a:rPr lang="en-US" b="1" dirty="0"/>
              <a:t>Behavioral</a:t>
            </a:r>
            <a:r>
              <a:rPr lang="en-US" dirty="0"/>
              <a:t>-A user-friendly interface, responsive design, and engaging features ensure user acceptance and positive interaction.</a:t>
            </a:r>
          </a:p>
          <a:p>
            <a:endParaRPr lang="en-IN" dirty="0"/>
          </a:p>
        </p:txBody>
      </p:sp>
      <p:pic>
        <p:nvPicPr>
          <p:cNvPr id="12" name="Graphic 11" descr="Laptop with phone and calculator">
            <a:extLst>
              <a:ext uri="{FF2B5EF4-FFF2-40B4-BE49-F238E27FC236}">
                <a16:creationId xmlns:a16="http://schemas.microsoft.com/office/drawing/2014/main" id="{B939BFAB-2C4C-2DCE-EA59-A4EF5896D9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539784" y="-1430233"/>
            <a:ext cx="7253082" cy="7253082"/>
          </a:xfrm>
          <a:prstGeom prst="rect">
            <a:avLst/>
          </a:prstGeom>
        </p:spPr>
      </p:pic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D58D2690-F831-95FC-E422-A629C819DA92}"/>
              </a:ext>
            </a:extLst>
          </p:cNvPr>
          <p:cNvSpPr/>
          <p:nvPr/>
        </p:nvSpPr>
        <p:spPr>
          <a:xfrm>
            <a:off x="-11168823" y="1756103"/>
            <a:ext cx="3657600" cy="126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Functional Requirements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6B50E1F2-EE6B-FFBF-AA3A-4D11904480A5}"/>
              </a:ext>
            </a:extLst>
          </p:cNvPr>
          <p:cNvSpPr/>
          <p:nvPr/>
        </p:nvSpPr>
        <p:spPr>
          <a:xfrm>
            <a:off x="-17009022" y="3877960"/>
            <a:ext cx="5840199" cy="1331089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Non-Functional Requirements</a:t>
            </a:r>
            <a:endParaRPr lang="en-IN" sz="2000" b="1" dirty="0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28F3642F-F59E-CB2E-15F3-65C47E0A0A10}"/>
              </a:ext>
            </a:extLst>
          </p:cNvPr>
          <p:cNvSpPr/>
          <p:nvPr/>
        </p:nvSpPr>
        <p:spPr>
          <a:xfrm>
            <a:off x="-7511223" y="122902"/>
            <a:ext cx="6041985" cy="1331089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SOFTWARE REQUIREMENT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B22DE6A4-C7FC-9E3E-5880-464DC18A362C}"/>
              </a:ext>
            </a:extLst>
          </p:cNvPr>
          <p:cNvSpPr/>
          <p:nvPr/>
        </p:nvSpPr>
        <p:spPr>
          <a:xfrm>
            <a:off x="-24785022" y="5822849"/>
            <a:ext cx="7776000" cy="126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Software and Hardware Requirements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1707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decel="10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aptop with phone and calculator">
            <a:extLst>
              <a:ext uri="{FF2B5EF4-FFF2-40B4-BE49-F238E27FC236}">
                <a16:creationId xmlns:a16="http://schemas.microsoft.com/office/drawing/2014/main" id="{75C37FA4-B09E-A46F-A3AA-6634AC9DC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8505" y="-809021"/>
            <a:ext cx="6973360" cy="6973360"/>
          </a:xfrm>
          <a:prstGeom prst="rect">
            <a:avLst/>
          </a:prstGeom>
        </p:spPr>
      </p:pic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BF2A82C3-4EAC-51B3-8B61-5E0473912909}"/>
              </a:ext>
            </a:extLst>
          </p:cNvPr>
          <p:cNvSpPr/>
          <p:nvPr/>
        </p:nvSpPr>
        <p:spPr>
          <a:xfrm>
            <a:off x="-435208" y="2047659"/>
            <a:ext cx="3657600" cy="126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Functional Requirements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F296C4BA-0191-22AC-8DBB-BB1B21E63298}"/>
              </a:ext>
            </a:extLst>
          </p:cNvPr>
          <p:cNvSpPr/>
          <p:nvPr/>
        </p:nvSpPr>
        <p:spPr>
          <a:xfrm>
            <a:off x="-577094" y="3459649"/>
            <a:ext cx="5926334" cy="126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Non-Functional Requirements</a:t>
            </a:r>
            <a:endParaRPr lang="en-IN" sz="2000" b="1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5C098583-BC0B-D437-7EC4-A5383724E6E8}"/>
              </a:ext>
            </a:extLst>
          </p:cNvPr>
          <p:cNvSpPr/>
          <p:nvPr/>
        </p:nvSpPr>
        <p:spPr>
          <a:xfrm>
            <a:off x="-1075288" y="304800"/>
            <a:ext cx="6041985" cy="1331089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SOFTWARE REQUIREMENT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028DE05C-1F02-472B-FC15-C0933E33550A}"/>
              </a:ext>
            </a:extLst>
          </p:cNvPr>
          <p:cNvSpPr/>
          <p:nvPr/>
        </p:nvSpPr>
        <p:spPr>
          <a:xfrm>
            <a:off x="-435208" y="4911718"/>
            <a:ext cx="7776000" cy="126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Software and Hardware Requirements</a:t>
            </a:r>
            <a:endParaRPr lang="en-IN" sz="24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20361-20D8-2951-4A32-D86046A279A6}"/>
              </a:ext>
            </a:extLst>
          </p:cNvPr>
          <p:cNvSpPr/>
          <p:nvPr/>
        </p:nvSpPr>
        <p:spPr>
          <a:xfrm>
            <a:off x="-6121968" y="229431"/>
            <a:ext cx="1861981" cy="181822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165100" algn="ctr" rotWithShape="0">
              <a:schemeClr val="tx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0F3ABD-52BB-D45A-4AEE-156665D1A630}"/>
              </a:ext>
            </a:extLst>
          </p:cNvPr>
          <p:cNvSpPr/>
          <p:nvPr/>
        </p:nvSpPr>
        <p:spPr>
          <a:xfrm>
            <a:off x="-10106948" y="2494505"/>
            <a:ext cx="1861200" cy="181822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165100" algn="ctr" rotWithShape="0">
              <a:schemeClr val="tx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E7FF3D-D24F-77D5-BA00-54443297FF85}"/>
              </a:ext>
            </a:extLst>
          </p:cNvPr>
          <p:cNvSpPr/>
          <p:nvPr/>
        </p:nvSpPr>
        <p:spPr>
          <a:xfrm>
            <a:off x="-14333467" y="4591676"/>
            <a:ext cx="1861200" cy="181822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165100" algn="ctr" rotWithShape="0">
              <a:schemeClr val="tx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 descr="Gears with solid fill">
            <a:extLst>
              <a:ext uri="{FF2B5EF4-FFF2-40B4-BE49-F238E27FC236}">
                <a16:creationId xmlns:a16="http://schemas.microsoft.com/office/drawing/2014/main" id="{B9DDD31F-B63E-01DE-60B2-68F86CDC8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816102" y="470348"/>
            <a:ext cx="1369467" cy="1369467"/>
          </a:xfrm>
          <a:prstGeom prst="rect">
            <a:avLst/>
          </a:prstGeom>
        </p:spPr>
      </p:pic>
      <p:pic>
        <p:nvPicPr>
          <p:cNvPr id="21" name="Graphic 20" descr="No sign with solid fill">
            <a:extLst>
              <a:ext uri="{FF2B5EF4-FFF2-40B4-BE49-F238E27FC236}">
                <a16:creationId xmlns:a16="http://schemas.microsoft.com/office/drawing/2014/main" id="{26E249AD-ACA6-3834-61B6-7C27D61C2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9842348" y="2724518"/>
            <a:ext cx="1332000" cy="1332000"/>
          </a:xfrm>
          <a:prstGeom prst="rect">
            <a:avLst/>
          </a:prstGeom>
        </p:spPr>
      </p:pic>
      <p:pic>
        <p:nvPicPr>
          <p:cNvPr id="22" name="Graphic 21" descr="Robot with solid fill">
            <a:extLst>
              <a:ext uri="{FF2B5EF4-FFF2-40B4-BE49-F238E27FC236}">
                <a16:creationId xmlns:a16="http://schemas.microsoft.com/office/drawing/2014/main" id="{4C379384-B5CF-6858-2021-5C5DAAEB5A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4093307" y="4738222"/>
            <a:ext cx="1368000" cy="136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567B41-F1FD-EEC0-CC39-D57BEC220FB8}"/>
              </a:ext>
            </a:extLst>
          </p:cNvPr>
          <p:cNvSpPr txBox="1"/>
          <p:nvPr/>
        </p:nvSpPr>
        <p:spPr>
          <a:xfrm>
            <a:off x="14312596" y="470348"/>
            <a:ext cx="7596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 functionality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Responsive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Navigation menu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B5D9D7-8F4F-F397-C482-4AEC90375A89}"/>
              </a:ext>
            </a:extLst>
          </p:cNvPr>
          <p:cNvSpPr txBox="1"/>
          <p:nvPr/>
        </p:nvSpPr>
        <p:spPr>
          <a:xfrm>
            <a:off x="-3933824" y="661491"/>
            <a:ext cx="2302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Functional Requirements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E82CE-D61C-92E5-4BF2-49F975ABFC50}"/>
              </a:ext>
            </a:extLst>
          </p:cNvPr>
          <p:cNvSpPr txBox="1"/>
          <p:nvPr/>
        </p:nvSpPr>
        <p:spPr>
          <a:xfrm>
            <a:off x="-7918803" y="2951946"/>
            <a:ext cx="2506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Non-Functional Requirements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B22D0C-E911-18A2-CB45-BE3F546BD1FA}"/>
              </a:ext>
            </a:extLst>
          </p:cNvPr>
          <p:cNvSpPr txBox="1"/>
          <p:nvPr/>
        </p:nvSpPr>
        <p:spPr>
          <a:xfrm>
            <a:off x="-12145323" y="4731313"/>
            <a:ext cx="2302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Software and Hardware Requirements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DA3C4E-83BC-C7EF-5549-C504BD0CD4E0}"/>
              </a:ext>
            </a:extLst>
          </p:cNvPr>
          <p:cNvSpPr txBox="1"/>
          <p:nvPr/>
        </p:nvSpPr>
        <p:spPr>
          <a:xfrm>
            <a:off x="17121816" y="2494505"/>
            <a:ext cx="7596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Browser compatibility.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4E1C07-CDD1-59E6-5A22-C1A8D0F39058}"/>
              </a:ext>
            </a:extLst>
          </p:cNvPr>
          <p:cNvSpPr txBox="1"/>
          <p:nvPr/>
        </p:nvSpPr>
        <p:spPr>
          <a:xfrm>
            <a:off x="20439076" y="4602058"/>
            <a:ext cx="7596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Basic Configuration Computer</a:t>
            </a:r>
          </a:p>
        </p:txBody>
      </p:sp>
    </p:spTree>
    <p:extLst>
      <p:ext uri="{BB962C8B-B14F-4D97-AF65-F5344CB8AC3E}">
        <p14:creationId xmlns:p14="http://schemas.microsoft.com/office/powerpoint/2010/main" val="258156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94A531-8EDC-7183-AC1C-9CCECEA6A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aptop with phone and calculator">
            <a:extLst>
              <a:ext uri="{FF2B5EF4-FFF2-40B4-BE49-F238E27FC236}">
                <a16:creationId xmlns:a16="http://schemas.microsoft.com/office/drawing/2014/main" id="{11F3CAF0-30C4-84DE-0B2E-B55FB0654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9619" y="-6299445"/>
            <a:ext cx="7253082" cy="7253082"/>
          </a:xfrm>
          <a:prstGeom prst="rect">
            <a:avLst/>
          </a:prstGeom>
        </p:spPr>
      </p:pic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2B9EE545-7E4B-7C9D-B7CB-36327102B677}"/>
              </a:ext>
            </a:extLst>
          </p:cNvPr>
          <p:cNvSpPr/>
          <p:nvPr/>
        </p:nvSpPr>
        <p:spPr>
          <a:xfrm>
            <a:off x="-8481928" y="1992445"/>
            <a:ext cx="3657600" cy="1281702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Functional Requirements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B60B73C-51E0-BF11-F5CB-F422DC86D58C}"/>
              </a:ext>
            </a:extLst>
          </p:cNvPr>
          <p:cNvSpPr/>
          <p:nvPr/>
        </p:nvSpPr>
        <p:spPr>
          <a:xfrm>
            <a:off x="-11854694" y="3429000"/>
            <a:ext cx="5926334" cy="1354015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Non-Functional Requirements</a:t>
            </a:r>
            <a:endParaRPr lang="en-IN" sz="2000" b="1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B09FBAB0-C091-98C6-645E-CD833C308B3E}"/>
              </a:ext>
            </a:extLst>
          </p:cNvPr>
          <p:cNvSpPr/>
          <p:nvPr/>
        </p:nvSpPr>
        <p:spPr>
          <a:xfrm>
            <a:off x="-7117273" y="276630"/>
            <a:ext cx="6041985" cy="1354015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SOFTWARE REQUIREMENT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3DEA59-009E-E4AF-96E1-7FF9AFAADBB0}"/>
              </a:ext>
            </a:extLst>
          </p:cNvPr>
          <p:cNvSpPr/>
          <p:nvPr/>
        </p:nvSpPr>
        <p:spPr>
          <a:xfrm>
            <a:off x="467382" y="505855"/>
            <a:ext cx="1861981" cy="181822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165100" algn="ctr" rotWithShape="0">
              <a:schemeClr val="tx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5BAA08-D139-F1A4-D6D8-E1F82033C68A}"/>
              </a:ext>
            </a:extLst>
          </p:cNvPr>
          <p:cNvSpPr/>
          <p:nvPr/>
        </p:nvSpPr>
        <p:spPr>
          <a:xfrm>
            <a:off x="467382" y="2563487"/>
            <a:ext cx="1861200" cy="181822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165100" algn="ctr" rotWithShape="0">
              <a:schemeClr val="tx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9700D1-C8C5-7504-2BEA-6AB56E87358C}"/>
              </a:ext>
            </a:extLst>
          </p:cNvPr>
          <p:cNvSpPr/>
          <p:nvPr/>
        </p:nvSpPr>
        <p:spPr>
          <a:xfrm>
            <a:off x="467382" y="4510573"/>
            <a:ext cx="1861200" cy="181822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165100" algn="ctr" rotWithShape="0">
              <a:schemeClr val="tx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212836C3-3662-6392-D5FE-C566CC3EA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248" y="746772"/>
            <a:ext cx="1369467" cy="1369467"/>
          </a:xfrm>
          <a:prstGeom prst="rect">
            <a:avLst/>
          </a:prstGeom>
        </p:spPr>
      </p:pic>
      <p:pic>
        <p:nvPicPr>
          <p:cNvPr id="17" name="Graphic 16" descr="No sign with solid fill">
            <a:extLst>
              <a:ext uri="{FF2B5EF4-FFF2-40B4-BE49-F238E27FC236}">
                <a16:creationId xmlns:a16="http://schemas.microsoft.com/office/drawing/2014/main" id="{52CD90AC-B5C4-3496-0DD4-BB16A7D86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982" y="2838891"/>
            <a:ext cx="1332000" cy="1332000"/>
          </a:xfrm>
          <a:prstGeom prst="rect">
            <a:avLst/>
          </a:prstGeom>
        </p:spPr>
      </p:pic>
      <p:pic>
        <p:nvPicPr>
          <p:cNvPr id="19" name="Graphic 18" descr="Robot with solid fill">
            <a:extLst>
              <a:ext uri="{FF2B5EF4-FFF2-40B4-BE49-F238E27FC236}">
                <a16:creationId xmlns:a16="http://schemas.microsoft.com/office/drawing/2014/main" id="{E788C1B9-019C-F501-1F67-C51A8CBA8D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542" y="4657119"/>
            <a:ext cx="1368000" cy="136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E17062-55FD-94FF-DCBD-147007A321AB}"/>
              </a:ext>
            </a:extLst>
          </p:cNvPr>
          <p:cNvSpPr txBox="1"/>
          <p:nvPr/>
        </p:nvSpPr>
        <p:spPr>
          <a:xfrm>
            <a:off x="5553736" y="552149"/>
            <a:ext cx="7596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 functionality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Responsive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Navigation menu</a:t>
            </a:r>
            <a:endParaRPr lang="en-I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6DB25F-E031-7DB3-86D9-6339CACC999B}"/>
              </a:ext>
            </a:extLst>
          </p:cNvPr>
          <p:cNvSpPr txBox="1"/>
          <p:nvPr/>
        </p:nvSpPr>
        <p:spPr>
          <a:xfrm>
            <a:off x="2655526" y="937915"/>
            <a:ext cx="2302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Functional Requirements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F555F5-CEB1-67A8-8861-3B0A816087FB}"/>
              </a:ext>
            </a:extLst>
          </p:cNvPr>
          <p:cNvSpPr txBox="1"/>
          <p:nvPr/>
        </p:nvSpPr>
        <p:spPr>
          <a:xfrm>
            <a:off x="2655527" y="3020928"/>
            <a:ext cx="2506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Non-Functional Requirements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E920C-86FF-BB64-F562-BB9E29FA4C54}"/>
              </a:ext>
            </a:extLst>
          </p:cNvPr>
          <p:cNvSpPr txBox="1"/>
          <p:nvPr/>
        </p:nvSpPr>
        <p:spPr>
          <a:xfrm>
            <a:off x="2655526" y="4650210"/>
            <a:ext cx="2302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Software and Hardware Requirements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3F0453-E78D-FC3A-35F2-850A3019D474}"/>
              </a:ext>
            </a:extLst>
          </p:cNvPr>
          <p:cNvSpPr txBox="1"/>
          <p:nvPr/>
        </p:nvSpPr>
        <p:spPr>
          <a:xfrm>
            <a:off x="5553736" y="2687771"/>
            <a:ext cx="7596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Browser compatibility.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ED5A67-306E-F301-D785-679B0598B172}"/>
              </a:ext>
            </a:extLst>
          </p:cNvPr>
          <p:cNvSpPr txBox="1"/>
          <p:nvPr/>
        </p:nvSpPr>
        <p:spPr>
          <a:xfrm>
            <a:off x="5553736" y="4591676"/>
            <a:ext cx="7596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Basic Configuration Computer</a:t>
            </a: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B56F88CB-4F1D-2ACE-E56F-A4E80B14F8CC}"/>
              </a:ext>
            </a:extLst>
          </p:cNvPr>
          <p:cNvSpPr/>
          <p:nvPr/>
        </p:nvSpPr>
        <p:spPr>
          <a:xfrm>
            <a:off x="-18284528" y="5341119"/>
            <a:ext cx="7776000" cy="1260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Software and Hardware Requirements</a:t>
            </a:r>
            <a:endParaRPr lang="en-IN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532A8-7C64-9CCA-13E3-C9B140ABE4D6}"/>
              </a:ext>
            </a:extLst>
          </p:cNvPr>
          <p:cNvSpPr txBox="1"/>
          <p:nvPr/>
        </p:nvSpPr>
        <p:spPr>
          <a:xfrm>
            <a:off x="1289525" y="-2938084"/>
            <a:ext cx="9109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 flip="none" rotWithShape="1">
                  <a:gsLst>
                    <a:gs pos="0">
                      <a:schemeClr val="accent5">
                        <a:lumMod val="0"/>
                        <a:lumOff val="100000"/>
                      </a:schemeClr>
                    </a:gs>
                    <a:gs pos="35000">
                      <a:schemeClr val="accent5">
                        <a:lumMod val="0"/>
                        <a:lumOff val="100000"/>
                      </a:schemeClr>
                    </a:gs>
                    <a:gs pos="100000">
                      <a:schemeClr val="accent5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Engravers MT" panose="02090707080505020304" pitchFamily="18" charset="0"/>
              </a:rPr>
              <a:t>System Design</a:t>
            </a:r>
            <a:endParaRPr lang="en-IN" sz="4800" b="1" dirty="0"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atin typeface="Engravers MT" panose="020907070805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C7BA79-E695-D9E5-D242-5C12FDBA67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09" y="7139903"/>
            <a:ext cx="8274854" cy="8274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32C198-CE34-8818-EF53-754EFEC764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5105">
            <a:off x="11562149" y="8940362"/>
            <a:ext cx="3176284" cy="31762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D9D6D1-1177-FCDA-F481-BCE2A039EB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74">
            <a:off x="-5484613" y="7178008"/>
            <a:ext cx="5520870" cy="5520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76A0F8-1EE7-14EC-B0A9-E439FD7690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0829">
            <a:off x="-3877983" y="3578656"/>
            <a:ext cx="2923796" cy="2923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D24B56-459D-BC8A-3465-B9B31956AD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057668">
            <a:off x="13156874" y="2404179"/>
            <a:ext cx="3980187" cy="39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6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C1322E-69CC-F7E8-F589-B75C6E843B31}"/>
              </a:ext>
            </a:extLst>
          </p:cNvPr>
          <p:cNvSpPr txBox="1"/>
          <p:nvPr/>
        </p:nvSpPr>
        <p:spPr>
          <a:xfrm>
            <a:off x="1632145" y="253486"/>
            <a:ext cx="9109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 flip="none" rotWithShape="1">
                  <a:gsLst>
                    <a:gs pos="0">
                      <a:schemeClr val="accent5">
                        <a:lumMod val="0"/>
                        <a:lumOff val="100000"/>
                      </a:schemeClr>
                    </a:gs>
                    <a:gs pos="35000">
                      <a:schemeClr val="accent5">
                        <a:lumMod val="0"/>
                        <a:lumOff val="100000"/>
                      </a:schemeClr>
                    </a:gs>
                    <a:gs pos="100000">
                      <a:schemeClr val="accent5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Engravers MT" panose="02090707080505020304" pitchFamily="18" charset="0"/>
              </a:rPr>
              <a:t>System Design</a:t>
            </a:r>
            <a:endParaRPr lang="en-IN" sz="4800" b="1" dirty="0"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atin typeface="Engravers MT" panose="0209070708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864D5-AA7F-357A-85E7-A18939D6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89" y="-845659"/>
            <a:ext cx="8274854" cy="8274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CDE15-ECDF-D70A-E899-55A31E383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5105">
            <a:off x="7065015" y="3745819"/>
            <a:ext cx="3176284" cy="3176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AE6238-FC54-CFE2-50F9-1EE4BE47C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74">
            <a:off x="1627909" y="3158149"/>
            <a:ext cx="5520870" cy="5520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12DE28-B10F-FE4D-636C-E54658422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0829">
            <a:off x="1588829" y="2269315"/>
            <a:ext cx="2923796" cy="2923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4EA911-0A5E-4439-7077-E4E71A54B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57668">
            <a:off x="6548532" y="1126022"/>
            <a:ext cx="3980187" cy="3980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2C30B7-5C8C-AF08-80F7-8591DF49E334}"/>
              </a:ext>
            </a:extLst>
          </p:cNvPr>
          <p:cNvSpPr txBox="1"/>
          <p:nvPr/>
        </p:nvSpPr>
        <p:spPr>
          <a:xfrm>
            <a:off x="-8067443" y="763226"/>
            <a:ext cx="6456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System design is a crucial phase in the development of the </a:t>
            </a:r>
            <a:r>
              <a:rPr lang="en-US" sz="2400" b="1" dirty="0">
                <a:solidFill>
                  <a:schemeClr val="bg1"/>
                </a:solidFill>
              </a:rPr>
              <a:t>Travel website</a:t>
            </a:r>
            <a:r>
              <a:rPr lang="en-US" sz="2400" dirty="0">
                <a:solidFill>
                  <a:schemeClr val="bg1"/>
                </a:solidFill>
              </a:rPr>
              <a:t>, where  the overall structure and user interaction flow are outlined. The design process ensures that the website is both user friendly and technically efficient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CF7744-C0FE-A6F2-B334-2EDEB82D87C4}"/>
              </a:ext>
            </a:extLst>
          </p:cNvPr>
          <p:cNvSpPr txBox="1"/>
          <p:nvPr/>
        </p:nvSpPr>
        <p:spPr>
          <a:xfrm>
            <a:off x="-5402212" y="3786451"/>
            <a:ext cx="5785475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Input Design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Output Design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538605-C3F3-CE56-8932-F26E60078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A05C61-45D2-8CD8-7C93-22BED36D91B9}"/>
              </a:ext>
            </a:extLst>
          </p:cNvPr>
          <p:cNvSpPr txBox="1"/>
          <p:nvPr/>
        </p:nvSpPr>
        <p:spPr>
          <a:xfrm>
            <a:off x="-958655" y="46821"/>
            <a:ext cx="9109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 flip="none" rotWithShape="1">
                  <a:gsLst>
                    <a:gs pos="0">
                      <a:schemeClr val="accent5">
                        <a:lumMod val="0"/>
                        <a:lumOff val="100000"/>
                      </a:schemeClr>
                    </a:gs>
                    <a:gs pos="35000">
                      <a:schemeClr val="accent5">
                        <a:lumMod val="0"/>
                        <a:lumOff val="100000"/>
                      </a:schemeClr>
                    </a:gs>
                    <a:gs pos="100000">
                      <a:schemeClr val="accent5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Engravers MT" panose="02090707080505020304" pitchFamily="18" charset="0"/>
              </a:rPr>
              <a:t>System Design</a:t>
            </a:r>
            <a:endParaRPr lang="en-IN" sz="4800" b="1" dirty="0"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atin typeface="Engravers MT" panose="020907070805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7B21D-32BA-9210-5EA4-8283F6FE5D57}"/>
              </a:ext>
            </a:extLst>
          </p:cNvPr>
          <p:cNvSpPr txBox="1"/>
          <p:nvPr/>
        </p:nvSpPr>
        <p:spPr>
          <a:xfrm>
            <a:off x="308944" y="1195618"/>
            <a:ext cx="6456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System design is a crucial phase in the development of the </a:t>
            </a:r>
            <a:r>
              <a:rPr lang="en-US" sz="2400" b="1" dirty="0">
                <a:solidFill>
                  <a:schemeClr val="bg1"/>
                </a:solidFill>
              </a:rPr>
              <a:t>Travel website</a:t>
            </a:r>
            <a:r>
              <a:rPr lang="en-US" sz="2400" dirty="0">
                <a:solidFill>
                  <a:schemeClr val="bg1"/>
                </a:solidFill>
              </a:rPr>
              <a:t>, where  the overall structure and user interaction flow are designed. The design process ensures that the website is both user friendly and technically efficient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7C3D0-26B4-59B8-F77A-D4D42EF305AB}"/>
              </a:ext>
            </a:extLst>
          </p:cNvPr>
          <p:cNvSpPr txBox="1"/>
          <p:nvPr/>
        </p:nvSpPr>
        <p:spPr>
          <a:xfrm>
            <a:off x="406412" y="4055870"/>
            <a:ext cx="5785475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Input Design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Output Design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7571E-A762-7D25-7AA9-70F9DDDCC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42" y="435533"/>
            <a:ext cx="5983968" cy="5956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B6CCC-1375-804A-950C-E18331D1D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5105">
            <a:off x="9882691" y="3740362"/>
            <a:ext cx="2296932" cy="2286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461955-2682-5A2A-5EA9-217A9107B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74">
            <a:off x="5950843" y="3317372"/>
            <a:ext cx="3992421" cy="3973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30C80-0624-93A7-39AF-3A3FBE1BF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0829">
            <a:off x="5922582" y="2677612"/>
            <a:ext cx="2114346" cy="2104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275209-AC70-F83A-F771-12553A10B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57668">
            <a:off x="9509197" y="1854698"/>
            <a:ext cx="2878275" cy="28648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B4D919-90D1-D132-CEA3-4E4DB474C75E}"/>
              </a:ext>
            </a:extLst>
          </p:cNvPr>
          <p:cNvSpPr/>
          <p:nvPr/>
        </p:nvSpPr>
        <p:spPr>
          <a:xfrm>
            <a:off x="0" y="8962136"/>
            <a:ext cx="6120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67245-951E-1ACD-7F49-5ADB2817E871}"/>
              </a:ext>
            </a:extLst>
          </p:cNvPr>
          <p:cNvSpPr txBox="1"/>
          <p:nvPr/>
        </p:nvSpPr>
        <p:spPr>
          <a:xfrm>
            <a:off x="968179" y="9432599"/>
            <a:ext cx="379649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 DESIGN</a:t>
            </a:r>
            <a:endParaRPr lang="en-IN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9AD675-12AE-4292-152F-908A7D0F724C}"/>
              </a:ext>
            </a:extLst>
          </p:cNvPr>
          <p:cNvSpPr txBox="1"/>
          <p:nvPr/>
        </p:nvSpPr>
        <p:spPr>
          <a:xfrm>
            <a:off x="592388" y="10734059"/>
            <a:ext cx="4546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 design refers to how the website receives data and user input. Input design refers to how the website receives data and user inputs.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B5CE26-2FF3-A409-E1E3-FFE9342B784F}"/>
              </a:ext>
            </a:extLst>
          </p:cNvPr>
          <p:cNvSpPr txBox="1"/>
          <p:nvPr/>
        </p:nvSpPr>
        <p:spPr>
          <a:xfrm>
            <a:off x="594639" y="12717546"/>
            <a:ext cx="3393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. Search bar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. Forms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. Navigation menu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. Interactive elements</a:t>
            </a:r>
            <a:endParaRPr lang="en-IN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952009-344D-1BA5-5755-A9202E03EC1C}"/>
              </a:ext>
            </a:extLst>
          </p:cNvPr>
          <p:cNvSpPr/>
          <p:nvPr/>
        </p:nvSpPr>
        <p:spPr>
          <a:xfrm>
            <a:off x="6132568" y="12717546"/>
            <a:ext cx="6120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3A707-C9EA-AF79-D2BF-1E8CC4AB806A}"/>
              </a:ext>
            </a:extLst>
          </p:cNvPr>
          <p:cNvSpPr txBox="1"/>
          <p:nvPr/>
        </p:nvSpPr>
        <p:spPr>
          <a:xfrm>
            <a:off x="7029613" y="13205686"/>
            <a:ext cx="449464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 DESIGN</a:t>
            </a:r>
            <a:endParaRPr lang="en-IN" sz="4800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B39802-C9C1-8595-6125-146A39D379F3}"/>
              </a:ext>
            </a:extLst>
          </p:cNvPr>
          <p:cNvSpPr txBox="1"/>
          <p:nvPr/>
        </p:nvSpPr>
        <p:spPr>
          <a:xfrm>
            <a:off x="6888603" y="14561573"/>
            <a:ext cx="4546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Output design is focused on how the website presents information to users based on their inputs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EADEA-FF7C-C438-07E6-95C25058FB4C}"/>
              </a:ext>
            </a:extLst>
          </p:cNvPr>
          <p:cNvSpPr txBox="1"/>
          <p:nvPr/>
        </p:nvSpPr>
        <p:spPr>
          <a:xfrm>
            <a:off x="7029613" y="15990779"/>
            <a:ext cx="33934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dirty="0">
                <a:solidFill>
                  <a:schemeClr val="bg2"/>
                </a:solidFill>
              </a:rPr>
              <a:t>. Destination pages</a:t>
            </a:r>
          </a:p>
          <a:p>
            <a:r>
              <a:rPr lang="en-US" sz="2800" dirty="0">
                <a:solidFill>
                  <a:schemeClr val="bg2"/>
                </a:solidFill>
              </a:rPr>
              <a:t>. Responsive design</a:t>
            </a:r>
          </a:p>
          <a:p>
            <a:r>
              <a:rPr lang="en-US" sz="2800" dirty="0">
                <a:solidFill>
                  <a:schemeClr val="bg2"/>
                </a:solidFill>
              </a:rPr>
              <a:t>. User feedback</a:t>
            </a:r>
          </a:p>
          <a:p>
            <a:r>
              <a:rPr lang="en-US" sz="2800" dirty="0">
                <a:solidFill>
                  <a:schemeClr val="bg2"/>
                </a:solidFill>
              </a:rPr>
              <a:t>.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3671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7EBB9-8CCA-08D8-C6FB-A7B1F0F5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F40F3-191A-FFD1-D902-59F372D77083}"/>
              </a:ext>
            </a:extLst>
          </p:cNvPr>
          <p:cNvSpPr txBox="1"/>
          <p:nvPr/>
        </p:nvSpPr>
        <p:spPr>
          <a:xfrm>
            <a:off x="1817224" y="162046"/>
            <a:ext cx="9109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 flip="none" rotWithShape="1">
                  <a:gsLst>
                    <a:gs pos="0">
                      <a:schemeClr val="accent5">
                        <a:lumMod val="0"/>
                        <a:lumOff val="100000"/>
                      </a:schemeClr>
                    </a:gs>
                    <a:gs pos="35000">
                      <a:schemeClr val="accent5">
                        <a:lumMod val="0"/>
                        <a:lumOff val="100000"/>
                      </a:schemeClr>
                    </a:gs>
                    <a:gs pos="100000">
                      <a:schemeClr val="accent5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Engravers MT" panose="02090707080505020304" pitchFamily="18" charset="0"/>
              </a:rPr>
              <a:t>System Design</a:t>
            </a:r>
            <a:endParaRPr lang="en-IN" sz="4800" b="1" dirty="0"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atin typeface="Engravers MT" panose="0209070708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EB98A-47A9-7DE3-601E-901053B7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14" y="-731185"/>
            <a:ext cx="8274854" cy="8274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B70EEF-447B-4FA7-F7C5-7567FFA6A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5105">
            <a:off x="7623040" y="3860293"/>
            <a:ext cx="3176284" cy="3176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DFA40E-8A9A-3CF3-E75B-DD67AE04A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74">
            <a:off x="2185934" y="3272623"/>
            <a:ext cx="5520870" cy="5520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5818D4-2F0F-3054-E83C-CA2EDC846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0829">
            <a:off x="2146854" y="2383789"/>
            <a:ext cx="2923796" cy="2923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EB23DA-031A-DACA-6D44-951DC5908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57668">
            <a:off x="7106557" y="1240496"/>
            <a:ext cx="3980187" cy="3980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E08338-D503-D9FF-74E0-50F013BAE0E6}"/>
              </a:ext>
            </a:extLst>
          </p:cNvPr>
          <p:cNvSpPr/>
          <p:nvPr/>
        </p:nvSpPr>
        <p:spPr>
          <a:xfrm>
            <a:off x="0" y="-11379"/>
            <a:ext cx="6120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1B6BC3-C87A-8DFE-1E0E-3E0D80053DED}"/>
              </a:ext>
            </a:extLst>
          </p:cNvPr>
          <p:cNvSpPr/>
          <p:nvPr/>
        </p:nvSpPr>
        <p:spPr>
          <a:xfrm>
            <a:off x="6072000" y="-11379"/>
            <a:ext cx="6120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EBDF1-E5D7-75A6-7741-CEBB619C4435}"/>
              </a:ext>
            </a:extLst>
          </p:cNvPr>
          <p:cNvSpPr txBox="1"/>
          <p:nvPr/>
        </p:nvSpPr>
        <p:spPr>
          <a:xfrm>
            <a:off x="968179" y="459084"/>
            <a:ext cx="379649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 DESIGN</a:t>
            </a:r>
            <a:endParaRPr lang="en-IN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61969-196B-D1DE-0FB7-80F190AF6768}"/>
              </a:ext>
            </a:extLst>
          </p:cNvPr>
          <p:cNvSpPr txBox="1"/>
          <p:nvPr/>
        </p:nvSpPr>
        <p:spPr>
          <a:xfrm>
            <a:off x="6969045" y="476761"/>
            <a:ext cx="449464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 DESIGN</a:t>
            </a:r>
            <a:endParaRPr lang="en-IN" sz="4800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4DC5A-ACF8-84C7-7F7E-A37279396A8F}"/>
              </a:ext>
            </a:extLst>
          </p:cNvPr>
          <p:cNvSpPr txBox="1"/>
          <p:nvPr/>
        </p:nvSpPr>
        <p:spPr>
          <a:xfrm>
            <a:off x="592388" y="1760544"/>
            <a:ext cx="4546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 design refers to how the website receives data and user input. Input design refers to how the website receives data and user inputs.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2102FB-63A5-20F6-6D8D-6021A0482B69}"/>
              </a:ext>
            </a:extLst>
          </p:cNvPr>
          <p:cNvSpPr txBox="1"/>
          <p:nvPr/>
        </p:nvSpPr>
        <p:spPr>
          <a:xfrm>
            <a:off x="6828035" y="1832648"/>
            <a:ext cx="4546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Output design is focused on how the website presents information to users based on their inputs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DF58EA-6425-63D5-358C-0B5E4131E94F}"/>
              </a:ext>
            </a:extLst>
          </p:cNvPr>
          <p:cNvSpPr txBox="1"/>
          <p:nvPr/>
        </p:nvSpPr>
        <p:spPr>
          <a:xfrm>
            <a:off x="594639" y="3744031"/>
            <a:ext cx="3393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. Search bar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. Forms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. Navigation menu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. Interactive elements</a:t>
            </a:r>
            <a:endParaRPr lang="en-IN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84E56-1BD6-061E-C21E-BB15EB657558}"/>
              </a:ext>
            </a:extLst>
          </p:cNvPr>
          <p:cNvSpPr txBox="1"/>
          <p:nvPr/>
        </p:nvSpPr>
        <p:spPr>
          <a:xfrm>
            <a:off x="6969045" y="3261854"/>
            <a:ext cx="33934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dirty="0">
                <a:solidFill>
                  <a:schemeClr val="bg2"/>
                </a:solidFill>
              </a:rPr>
              <a:t>. Destination pages</a:t>
            </a:r>
          </a:p>
          <a:p>
            <a:r>
              <a:rPr lang="en-US" sz="2800" dirty="0">
                <a:solidFill>
                  <a:schemeClr val="bg2"/>
                </a:solidFill>
              </a:rPr>
              <a:t>. Responsive design</a:t>
            </a:r>
          </a:p>
          <a:p>
            <a:r>
              <a:rPr lang="en-US" sz="2800" dirty="0">
                <a:solidFill>
                  <a:schemeClr val="bg2"/>
                </a:solidFill>
              </a:rPr>
              <a:t>. User feedback</a:t>
            </a:r>
          </a:p>
          <a:p>
            <a:r>
              <a:rPr lang="en-US" sz="2800" dirty="0">
                <a:solidFill>
                  <a:schemeClr val="bg2"/>
                </a:solidFill>
              </a:rPr>
              <a:t>. Search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25DA49-48F8-6DC4-A8E7-B85DFCB90082}"/>
              </a:ext>
            </a:extLst>
          </p:cNvPr>
          <p:cNvSpPr txBox="1"/>
          <p:nvPr/>
        </p:nvSpPr>
        <p:spPr>
          <a:xfrm>
            <a:off x="-14610676" y="112268"/>
            <a:ext cx="1219199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1500" dirty="0">
                <a:solidFill>
                  <a:schemeClr val="bg1"/>
                </a:solidFill>
                <a:latin typeface="Book Antiqua" panose="02040602050305030304" pitchFamily="18" charset="0"/>
              </a:rPr>
              <a:t>TECHNOLOGY USED</a:t>
            </a:r>
            <a:endParaRPr lang="en-IN" sz="115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9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673</Words>
  <Application>Microsoft Office PowerPoint</Application>
  <PresentationFormat>Widescreen</PresentationFormat>
  <Paragraphs>136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Bodoni MT</vt:lpstr>
      <vt:lpstr>Book Antiqua</vt:lpstr>
      <vt:lpstr>Calibri</vt:lpstr>
      <vt:lpstr>Calibri Light</vt:lpstr>
      <vt:lpstr>Engravers MT</vt:lpstr>
      <vt:lpstr>Eras Demi ITC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Shamsher Singh</dc:creator>
  <cp:lastModifiedBy>Shamsher Singh</cp:lastModifiedBy>
  <cp:revision>2</cp:revision>
  <dcterms:created xsi:type="dcterms:W3CDTF">2025-06-29T09:07:36Z</dcterms:created>
  <dcterms:modified xsi:type="dcterms:W3CDTF">2025-07-03T17:05:41Z</dcterms:modified>
</cp:coreProperties>
</file>